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media/image10.jpg" ContentType="image/gif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58" r:id="rId3"/>
    <p:sldId id="259" r:id="rId4"/>
    <p:sldId id="262" r:id="rId5"/>
    <p:sldId id="281" r:id="rId6"/>
    <p:sldId id="282" r:id="rId7"/>
    <p:sldId id="261" r:id="rId8"/>
    <p:sldId id="295" r:id="rId9"/>
    <p:sldId id="276" r:id="rId10"/>
    <p:sldId id="296" r:id="rId11"/>
    <p:sldId id="260" r:id="rId12"/>
    <p:sldId id="306" r:id="rId13"/>
    <p:sldId id="266" r:id="rId14"/>
    <p:sldId id="285" r:id="rId15"/>
    <p:sldId id="286" r:id="rId16"/>
    <p:sldId id="287" r:id="rId17"/>
    <p:sldId id="288" r:id="rId18"/>
    <p:sldId id="289" r:id="rId19"/>
    <p:sldId id="290" r:id="rId20"/>
    <p:sldId id="291" r:id="rId21"/>
    <p:sldId id="292" r:id="rId22"/>
    <p:sldId id="293" r:id="rId23"/>
    <p:sldId id="294" r:id="rId24"/>
    <p:sldId id="301" r:id="rId25"/>
    <p:sldId id="302" r:id="rId26"/>
    <p:sldId id="303" r:id="rId27"/>
    <p:sldId id="305" r:id="rId28"/>
    <p:sldId id="304" r:id="rId29"/>
    <p:sldId id="267" r:id="rId30"/>
    <p:sldId id="298" r:id="rId31"/>
    <p:sldId id="299" r:id="rId32"/>
    <p:sldId id="300" r:id="rId33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ējs stils 2 - izcēlum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95" autoAdjust="0"/>
    <p:restoredTop sz="93445" autoAdjust="0"/>
  </p:normalViewPr>
  <p:slideViewPr>
    <p:cSldViewPr snapToGrid="0">
      <p:cViewPr varScale="1">
        <p:scale>
          <a:sx n="61" d="100"/>
          <a:sy n="61" d="100"/>
        </p:scale>
        <p:origin x="108" y="2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8BDB29-E30F-447E-B313-1F19093A5C14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9D8C3F63-0435-4D6B-8D4F-D8FA36489039}">
      <dgm:prSet phldrT="[Text]" custT="1"/>
      <dgm:spPr/>
      <dgm:t>
        <a:bodyPr/>
        <a:lstStyle/>
        <a:p>
          <a:r>
            <a:rPr lang="lv-LV" sz="3600" b="1" dirty="0" smtClean="0">
              <a:solidFill>
                <a:schemeClr val="tx1"/>
              </a:solidFill>
            </a:rPr>
            <a:t>1.stunda</a:t>
          </a:r>
          <a:endParaRPr lang="lv-LV" sz="3600" b="1" dirty="0">
            <a:solidFill>
              <a:schemeClr val="tx1"/>
            </a:solidFill>
          </a:endParaRPr>
        </a:p>
      </dgm:t>
    </dgm:pt>
    <dgm:pt modelId="{EDA0C004-C23A-43C1-8404-2AF2D4CAA463}" type="parTrans" cxnId="{D32E6036-AB6B-4631-A969-4237AC82AD9A}">
      <dgm:prSet/>
      <dgm:spPr/>
      <dgm:t>
        <a:bodyPr/>
        <a:lstStyle/>
        <a:p>
          <a:endParaRPr lang="lv-LV"/>
        </a:p>
      </dgm:t>
    </dgm:pt>
    <dgm:pt modelId="{067F5896-40C0-4087-9BF1-EC7FC61DE273}" type="sibTrans" cxnId="{D32E6036-AB6B-4631-A969-4237AC82AD9A}">
      <dgm:prSet/>
      <dgm:spPr/>
      <dgm:t>
        <a:bodyPr/>
        <a:lstStyle/>
        <a:p>
          <a:endParaRPr lang="lv-LV"/>
        </a:p>
      </dgm:t>
    </dgm:pt>
    <dgm:pt modelId="{51AAF9DA-CB88-4B16-95D3-208A86FDA308}">
      <dgm:prSet phldrT="[Text]" custT="1"/>
      <dgm:spPr/>
      <dgm:t>
        <a:bodyPr/>
        <a:lstStyle/>
        <a:p>
          <a:r>
            <a:rPr lang="lv-LV" sz="3600" b="1" dirty="0" smtClean="0">
              <a:solidFill>
                <a:schemeClr val="tx1"/>
              </a:solidFill>
            </a:rPr>
            <a:t>Sagatavošanās otrajai stundai</a:t>
          </a:r>
          <a:endParaRPr lang="lv-LV" sz="3600" b="1" dirty="0">
            <a:solidFill>
              <a:schemeClr val="tx1"/>
            </a:solidFill>
          </a:endParaRPr>
        </a:p>
      </dgm:t>
    </dgm:pt>
    <dgm:pt modelId="{2943C6E1-2B0C-4541-917D-51232FB305CF}" type="parTrans" cxnId="{270E549B-FC9C-429D-B18C-5EB2C07B0B57}">
      <dgm:prSet/>
      <dgm:spPr/>
      <dgm:t>
        <a:bodyPr/>
        <a:lstStyle/>
        <a:p>
          <a:endParaRPr lang="lv-LV"/>
        </a:p>
      </dgm:t>
    </dgm:pt>
    <dgm:pt modelId="{D9FD7AA6-EA1B-4C1B-B70A-B40076E6B346}" type="sibTrans" cxnId="{270E549B-FC9C-429D-B18C-5EB2C07B0B57}">
      <dgm:prSet/>
      <dgm:spPr/>
      <dgm:t>
        <a:bodyPr/>
        <a:lstStyle/>
        <a:p>
          <a:endParaRPr lang="lv-LV"/>
        </a:p>
      </dgm:t>
    </dgm:pt>
    <dgm:pt modelId="{41059183-B679-41C9-968F-1433E40F8717}">
      <dgm:prSet phldrT="[Text]" custT="1"/>
      <dgm:spPr/>
      <dgm:t>
        <a:bodyPr/>
        <a:lstStyle/>
        <a:p>
          <a:r>
            <a:rPr lang="lv-LV" sz="3600" b="1" dirty="0" smtClean="0">
              <a:solidFill>
                <a:schemeClr val="tx1"/>
              </a:solidFill>
            </a:rPr>
            <a:t>2., 3.stunda</a:t>
          </a:r>
          <a:endParaRPr lang="lv-LV" sz="3600" b="1" dirty="0">
            <a:solidFill>
              <a:schemeClr val="tx1"/>
            </a:solidFill>
          </a:endParaRPr>
        </a:p>
      </dgm:t>
    </dgm:pt>
    <dgm:pt modelId="{5D02A94F-141C-4EE9-A137-24D76C52FDAE}" type="parTrans" cxnId="{D2DE05A1-2C52-43C4-9732-C86D02A2D664}">
      <dgm:prSet/>
      <dgm:spPr/>
      <dgm:t>
        <a:bodyPr/>
        <a:lstStyle/>
        <a:p>
          <a:endParaRPr lang="lv-LV"/>
        </a:p>
      </dgm:t>
    </dgm:pt>
    <dgm:pt modelId="{6373AE44-0122-4314-8AF7-74CFB7330468}" type="sibTrans" cxnId="{D2DE05A1-2C52-43C4-9732-C86D02A2D664}">
      <dgm:prSet/>
      <dgm:spPr/>
      <dgm:t>
        <a:bodyPr/>
        <a:lstStyle/>
        <a:p>
          <a:endParaRPr lang="lv-LV"/>
        </a:p>
      </dgm:t>
    </dgm:pt>
    <dgm:pt modelId="{ABCB3F30-1DD9-46B3-8539-C77D5191346C}" type="pres">
      <dgm:prSet presAssocID="{418BDB29-E30F-447E-B313-1F19093A5C1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lv-LV"/>
        </a:p>
      </dgm:t>
    </dgm:pt>
    <dgm:pt modelId="{B0746F1C-2A14-456D-BF1B-7B1FADAFBC91}" type="pres">
      <dgm:prSet presAssocID="{9D8C3F63-0435-4D6B-8D4F-D8FA36489039}" presName="composite" presStyleCnt="0"/>
      <dgm:spPr/>
    </dgm:pt>
    <dgm:pt modelId="{18B59A88-A3C9-4A06-A04C-918B91E2F5FC}" type="pres">
      <dgm:prSet presAssocID="{9D8C3F63-0435-4D6B-8D4F-D8FA36489039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908C328B-DC79-49CD-B5ED-F376C4DBCBAE}" type="pres">
      <dgm:prSet presAssocID="{9D8C3F63-0435-4D6B-8D4F-D8FA36489039}" presName="desTx" presStyleLbl="alignAccFollowNode1" presStyleIdx="0" presStyleCnt="3" custScaleY="117907" custLinFactNeighborX="154" custLinFactNeighborY="3069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69ACCD25-EE11-40E0-8B84-CA0800BE0AE6}" type="pres">
      <dgm:prSet presAssocID="{067F5896-40C0-4087-9BF1-EC7FC61DE273}" presName="space" presStyleCnt="0"/>
      <dgm:spPr/>
    </dgm:pt>
    <dgm:pt modelId="{993A95DD-C6DC-4CA3-BA1A-6C49C84D54AB}" type="pres">
      <dgm:prSet presAssocID="{51AAF9DA-CB88-4B16-95D3-208A86FDA308}" presName="composite" presStyleCnt="0"/>
      <dgm:spPr/>
    </dgm:pt>
    <dgm:pt modelId="{9A6E24BE-A055-46B1-98FB-0EEB9C8B0DAC}" type="pres">
      <dgm:prSet presAssocID="{51AAF9DA-CB88-4B16-95D3-208A86FDA308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504E2804-6E3E-40D7-AA49-99804F9F099A}" type="pres">
      <dgm:prSet presAssocID="{51AAF9DA-CB88-4B16-95D3-208A86FDA308}" presName="desTx" presStyleLbl="alignAccFollowNode1" presStyleIdx="1" presStyleCnt="3" custScaleY="117824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A3C74A1E-025E-4DCB-B786-5D3F79A7ABC5}" type="pres">
      <dgm:prSet presAssocID="{D9FD7AA6-EA1B-4C1B-B70A-B40076E6B346}" presName="space" presStyleCnt="0"/>
      <dgm:spPr/>
    </dgm:pt>
    <dgm:pt modelId="{ED3741A0-7C87-4F28-A287-B3B1AF759BCA}" type="pres">
      <dgm:prSet presAssocID="{41059183-B679-41C9-968F-1433E40F8717}" presName="composite" presStyleCnt="0"/>
      <dgm:spPr/>
    </dgm:pt>
    <dgm:pt modelId="{237086E9-1A55-4042-91D9-9244AADF5F75}" type="pres">
      <dgm:prSet presAssocID="{41059183-B679-41C9-968F-1433E40F8717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9632F0E0-3845-4F11-9566-E1681AA8228A}" type="pres">
      <dgm:prSet presAssocID="{41059183-B679-41C9-968F-1433E40F8717}" presName="desTx" presStyleLbl="alignAccFollowNode1" presStyleIdx="2" presStyleCnt="3" custScaleY="119148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</dgm:ptLst>
  <dgm:cxnLst>
    <dgm:cxn modelId="{D2DE05A1-2C52-43C4-9732-C86D02A2D664}" srcId="{418BDB29-E30F-447E-B313-1F19093A5C14}" destId="{41059183-B679-41C9-968F-1433E40F8717}" srcOrd="2" destOrd="0" parTransId="{5D02A94F-141C-4EE9-A137-24D76C52FDAE}" sibTransId="{6373AE44-0122-4314-8AF7-74CFB7330468}"/>
    <dgm:cxn modelId="{3CD79DF7-3A54-4570-94FB-2663BE08303A}" type="presOf" srcId="{9D8C3F63-0435-4D6B-8D4F-D8FA36489039}" destId="{18B59A88-A3C9-4A06-A04C-918B91E2F5FC}" srcOrd="0" destOrd="0" presId="urn:microsoft.com/office/officeart/2005/8/layout/hList1"/>
    <dgm:cxn modelId="{E7A93767-3B1C-4447-B402-25A85894CEE4}" type="presOf" srcId="{51AAF9DA-CB88-4B16-95D3-208A86FDA308}" destId="{9A6E24BE-A055-46B1-98FB-0EEB9C8B0DAC}" srcOrd="0" destOrd="0" presId="urn:microsoft.com/office/officeart/2005/8/layout/hList1"/>
    <dgm:cxn modelId="{0FFE1EDD-E517-4E10-B252-A09494F6A9B8}" type="presOf" srcId="{41059183-B679-41C9-968F-1433E40F8717}" destId="{237086E9-1A55-4042-91D9-9244AADF5F75}" srcOrd="0" destOrd="0" presId="urn:microsoft.com/office/officeart/2005/8/layout/hList1"/>
    <dgm:cxn modelId="{270E549B-FC9C-429D-B18C-5EB2C07B0B57}" srcId="{418BDB29-E30F-447E-B313-1F19093A5C14}" destId="{51AAF9DA-CB88-4B16-95D3-208A86FDA308}" srcOrd="1" destOrd="0" parTransId="{2943C6E1-2B0C-4541-917D-51232FB305CF}" sibTransId="{D9FD7AA6-EA1B-4C1B-B70A-B40076E6B346}"/>
    <dgm:cxn modelId="{D32E6036-AB6B-4631-A969-4237AC82AD9A}" srcId="{418BDB29-E30F-447E-B313-1F19093A5C14}" destId="{9D8C3F63-0435-4D6B-8D4F-D8FA36489039}" srcOrd="0" destOrd="0" parTransId="{EDA0C004-C23A-43C1-8404-2AF2D4CAA463}" sibTransId="{067F5896-40C0-4087-9BF1-EC7FC61DE273}"/>
    <dgm:cxn modelId="{42771834-B0D2-4BF3-BD96-7C418DFC376B}" type="presOf" srcId="{418BDB29-E30F-447E-B313-1F19093A5C14}" destId="{ABCB3F30-1DD9-46B3-8539-C77D5191346C}" srcOrd="0" destOrd="0" presId="urn:microsoft.com/office/officeart/2005/8/layout/hList1"/>
    <dgm:cxn modelId="{84448B1C-9D9E-40B5-8F1C-62A8EB6375E8}" type="presParOf" srcId="{ABCB3F30-1DD9-46B3-8539-C77D5191346C}" destId="{B0746F1C-2A14-456D-BF1B-7B1FADAFBC91}" srcOrd="0" destOrd="0" presId="urn:microsoft.com/office/officeart/2005/8/layout/hList1"/>
    <dgm:cxn modelId="{D8ECA35B-25E6-4203-AD33-A87BC4E800D7}" type="presParOf" srcId="{B0746F1C-2A14-456D-BF1B-7B1FADAFBC91}" destId="{18B59A88-A3C9-4A06-A04C-918B91E2F5FC}" srcOrd="0" destOrd="0" presId="urn:microsoft.com/office/officeart/2005/8/layout/hList1"/>
    <dgm:cxn modelId="{1EDD6236-A079-4363-A3D5-4378EDA0C4A6}" type="presParOf" srcId="{B0746F1C-2A14-456D-BF1B-7B1FADAFBC91}" destId="{908C328B-DC79-49CD-B5ED-F376C4DBCBAE}" srcOrd="1" destOrd="0" presId="urn:microsoft.com/office/officeart/2005/8/layout/hList1"/>
    <dgm:cxn modelId="{051ECC93-4228-422F-A8AD-D809534A65D4}" type="presParOf" srcId="{ABCB3F30-1DD9-46B3-8539-C77D5191346C}" destId="{69ACCD25-EE11-40E0-8B84-CA0800BE0AE6}" srcOrd="1" destOrd="0" presId="urn:microsoft.com/office/officeart/2005/8/layout/hList1"/>
    <dgm:cxn modelId="{2D94E9E3-6BD6-408F-8ECB-A8B8446A34EF}" type="presParOf" srcId="{ABCB3F30-1DD9-46B3-8539-C77D5191346C}" destId="{993A95DD-C6DC-4CA3-BA1A-6C49C84D54AB}" srcOrd="2" destOrd="0" presId="urn:microsoft.com/office/officeart/2005/8/layout/hList1"/>
    <dgm:cxn modelId="{D09666A9-DBAB-47C4-8AD4-6EEBDA2E5998}" type="presParOf" srcId="{993A95DD-C6DC-4CA3-BA1A-6C49C84D54AB}" destId="{9A6E24BE-A055-46B1-98FB-0EEB9C8B0DAC}" srcOrd="0" destOrd="0" presId="urn:microsoft.com/office/officeart/2005/8/layout/hList1"/>
    <dgm:cxn modelId="{B82D1A6B-5116-4A23-9406-8BC24471AD0D}" type="presParOf" srcId="{993A95DD-C6DC-4CA3-BA1A-6C49C84D54AB}" destId="{504E2804-6E3E-40D7-AA49-99804F9F099A}" srcOrd="1" destOrd="0" presId="urn:microsoft.com/office/officeart/2005/8/layout/hList1"/>
    <dgm:cxn modelId="{D3A215B9-BE65-47C5-88E9-3FCCE5F0CBAE}" type="presParOf" srcId="{ABCB3F30-1DD9-46B3-8539-C77D5191346C}" destId="{A3C74A1E-025E-4DCB-B786-5D3F79A7ABC5}" srcOrd="3" destOrd="0" presId="urn:microsoft.com/office/officeart/2005/8/layout/hList1"/>
    <dgm:cxn modelId="{ED5770A6-895D-4BFB-906D-209C2C4F4EB8}" type="presParOf" srcId="{ABCB3F30-1DD9-46B3-8539-C77D5191346C}" destId="{ED3741A0-7C87-4F28-A287-B3B1AF759BCA}" srcOrd="4" destOrd="0" presId="urn:microsoft.com/office/officeart/2005/8/layout/hList1"/>
    <dgm:cxn modelId="{472B7D41-DA44-4AD7-A18D-4C5B02DD67BE}" type="presParOf" srcId="{ED3741A0-7C87-4F28-A287-B3B1AF759BCA}" destId="{237086E9-1A55-4042-91D9-9244AADF5F75}" srcOrd="0" destOrd="0" presId="urn:microsoft.com/office/officeart/2005/8/layout/hList1"/>
    <dgm:cxn modelId="{8D866536-D457-44F4-8199-24AFF54B4CFE}" type="presParOf" srcId="{ED3741A0-7C87-4F28-A287-B3B1AF759BCA}" destId="{9632F0E0-3845-4F11-9566-E1681AA8228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18BDB29-E30F-447E-B313-1F19093A5C14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9D8C3F63-0435-4D6B-8D4F-D8FA36489039}">
      <dgm:prSet phldrT="[Text]" custT="1"/>
      <dgm:spPr/>
      <dgm:t>
        <a:bodyPr/>
        <a:lstStyle/>
        <a:p>
          <a:r>
            <a:rPr lang="lv-LV" sz="3600" b="1" dirty="0" smtClean="0">
              <a:solidFill>
                <a:schemeClr val="tx1"/>
              </a:solidFill>
            </a:rPr>
            <a:t>1.stunda</a:t>
          </a:r>
          <a:endParaRPr lang="lv-LV" sz="3600" b="1" dirty="0">
            <a:solidFill>
              <a:schemeClr val="tx1"/>
            </a:solidFill>
          </a:endParaRPr>
        </a:p>
      </dgm:t>
    </dgm:pt>
    <dgm:pt modelId="{EDA0C004-C23A-43C1-8404-2AF2D4CAA463}" type="parTrans" cxnId="{D32E6036-AB6B-4631-A969-4237AC82AD9A}">
      <dgm:prSet/>
      <dgm:spPr/>
      <dgm:t>
        <a:bodyPr/>
        <a:lstStyle/>
        <a:p>
          <a:endParaRPr lang="lv-LV"/>
        </a:p>
      </dgm:t>
    </dgm:pt>
    <dgm:pt modelId="{067F5896-40C0-4087-9BF1-EC7FC61DE273}" type="sibTrans" cxnId="{D32E6036-AB6B-4631-A969-4237AC82AD9A}">
      <dgm:prSet/>
      <dgm:spPr/>
      <dgm:t>
        <a:bodyPr/>
        <a:lstStyle/>
        <a:p>
          <a:endParaRPr lang="lv-LV"/>
        </a:p>
      </dgm:t>
    </dgm:pt>
    <dgm:pt modelId="{51AAF9DA-CB88-4B16-95D3-208A86FDA308}">
      <dgm:prSet phldrT="[Text]" custT="1"/>
      <dgm:spPr/>
      <dgm:t>
        <a:bodyPr/>
        <a:lstStyle/>
        <a:p>
          <a:r>
            <a:rPr lang="lv-LV" sz="3600" b="1" dirty="0" smtClean="0">
              <a:solidFill>
                <a:schemeClr val="tx1"/>
              </a:solidFill>
            </a:rPr>
            <a:t>Sagatavošanās otrajai stundai</a:t>
          </a:r>
          <a:endParaRPr lang="lv-LV" sz="3600" b="1" dirty="0">
            <a:solidFill>
              <a:schemeClr val="tx1"/>
            </a:solidFill>
          </a:endParaRPr>
        </a:p>
      </dgm:t>
    </dgm:pt>
    <dgm:pt modelId="{2943C6E1-2B0C-4541-917D-51232FB305CF}" type="parTrans" cxnId="{270E549B-FC9C-429D-B18C-5EB2C07B0B57}">
      <dgm:prSet/>
      <dgm:spPr/>
      <dgm:t>
        <a:bodyPr/>
        <a:lstStyle/>
        <a:p>
          <a:endParaRPr lang="lv-LV"/>
        </a:p>
      </dgm:t>
    </dgm:pt>
    <dgm:pt modelId="{D9FD7AA6-EA1B-4C1B-B70A-B40076E6B346}" type="sibTrans" cxnId="{270E549B-FC9C-429D-B18C-5EB2C07B0B57}">
      <dgm:prSet/>
      <dgm:spPr/>
      <dgm:t>
        <a:bodyPr/>
        <a:lstStyle/>
        <a:p>
          <a:endParaRPr lang="lv-LV"/>
        </a:p>
      </dgm:t>
    </dgm:pt>
    <dgm:pt modelId="{41059183-B679-41C9-968F-1433E40F8717}">
      <dgm:prSet phldrT="[Text]" custT="1"/>
      <dgm:spPr/>
      <dgm:t>
        <a:bodyPr/>
        <a:lstStyle/>
        <a:p>
          <a:r>
            <a:rPr lang="lv-LV" sz="3600" b="1" dirty="0" smtClean="0">
              <a:solidFill>
                <a:schemeClr val="tx1"/>
              </a:solidFill>
            </a:rPr>
            <a:t>2., 3.stunda</a:t>
          </a:r>
          <a:endParaRPr lang="lv-LV" sz="3600" b="1" dirty="0">
            <a:solidFill>
              <a:schemeClr val="tx1"/>
            </a:solidFill>
          </a:endParaRPr>
        </a:p>
      </dgm:t>
    </dgm:pt>
    <dgm:pt modelId="{5D02A94F-141C-4EE9-A137-24D76C52FDAE}" type="parTrans" cxnId="{D2DE05A1-2C52-43C4-9732-C86D02A2D664}">
      <dgm:prSet/>
      <dgm:spPr/>
      <dgm:t>
        <a:bodyPr/>
        <a:lstStyle/>
        <a:p>
          <a:endParaRPr lang="lv-LV"/>
        </a:p>
      </dgm:t>
    </dgm:pt>
    <dgm:pt modelId="{6373AE44-0122-4314-8AF7-74CFB7330468}" type="sibTrans" cxnId="{D2DE05A1-2C52-43C4-9732-C86D02A2D664}">
      <dgm:prSet/>
      <dgm:spPr/>
      <dgm:t>
        <a:bodyPr/>
        <a:lstStyle/>
        <a:p>
          <a:endParaRPr lang="lv-LV"/>
        </a:p>
      </dgm:t>
    </dgm:pt>
    <dgm:pt modelId="{ABCB3F30-1DD9-46B3-8539-C77D5191346C}" type="pres">
      <dgm:prSet presAssocID="{418BDB29-E30F-447E-B313-1F19093A5C1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lv-LV"/>
        </a:p>
      </dgm:t>
    </dgm:pt>
    <dgm:pt modelId="{B0746F1C-2A14-456D-BF1B-7B1FADAFBC91}" type="pres">
      <dgm:prSet presAssocID="{9D8C3F63-0435-4D6B-8D4F-D8FA36489039}" presName="composite" presStyleCnt="0"/>
      <dgm:spPr/>
    </dgm:pt>
    <dgm:pt modelId="{18B59A88-A3C9-4A06-A04C-918B91E2F5FC}" type="pres">
      <dgm:prSet presAssocID="{9D8C3F63-0435-4D6B-8D4F-D8FA36489039}" presName="parTx" presStyleLbl="alignNode1" presStyleIdx="0" presStyleCnt="3" custLinFactNeighborX="422" custLinFactNeighborY="-1974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908C328B-DC79-49CD-B5ED-F376C4DBCBAE}" type="pres">
      <dgm:prSet presAssocID="{9D8C3F63-0435-4D6B-8D4F-D8FA36489039}" presName="desTx" presStyleLbl="alignAccFollowNode1" presStyleIdx="0" presStyleCnt="3" custScaleY="146811" custLinFactNeighborX="422" custLinFactNeighborY="2196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69ACCD25-EE11-40E0-8B84-CA0800BE0AE6}" type="pres">
      <dgm:prSet presAssocID="{067F5896-40C0-4087-9BF1-EC7FC61DE273}" presName="space" presStyleCnt="0"/>
      <dgm:spPr/>
    </dgm:pt>
    <dgm:pt modelId="{993A95DD-C6DC-4CA3-BA1A-6C49C84D54AB}" type="pres">
      <dgm:prSet presAssocID="{51AAF9DA-CB88-4B16-95D3-208A86FDA308}" presName="composite" presStyleCnt="0"/>
      <dgm:spPr/>
    </dgm:pt>
    <dgm:pt modelId="{9A6E24BE-A055-46B1-98FB-0EEB9C8B0DAC}" type="pres">
      <dgm:prSet presAssocID="{51AAF9DA-CB88-4B16-95D3-208A86FDA308}" presName="parTx" presStyleLbl="alignNode1" presStyleIdx="1" presStyleCnt="3" custLinFactNeighborX="9" custLinFactNeighborY="-2764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504E2804-6E3E-40D7-AA49-99804F9F099A}" type="pres">
      <dgm:prSet presAssocID="{51AAF9DA-CB88-4B16-95D3-208A86FDA308}" presName="desTx" presStyleLbl="alignAccFollowNode1" presStyleIdx="1" presStyleCnt="3" custScaleY="137963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A3C74A1E-025E-4DCB-B786-5D3F79A7ABC5}" type="pres">
      <dgm:prSet presAssocID="{D9FD7AA6-EA1B-4C1B-B70A-B40076E6B346}" presName="space" presStyleCnt="0"/>
      <dgm:spPr/>
    </dgm:pt>
    <dgm:pt modelId="{ED3741A0-7C87-4F28-A287-B3B1AF759BCA}" type="pres">
      <dgm:prSet presAssocID="{41059183-B679-41C9-968F-1433E40F8717}" presName="composite" presStyleCnt="0"/>
      <dgm:spPr/>
    </dgm:pt>
    <dgm:pt modelId="{237086E9-1A55-4042-91D9-9244AADF5F75}" type="pres">
      <dgm:prSet presAssocID="{41059183-B679-41C9-968F-1433E40F8717}" presName="parTx" presStyleLbl="alignNode1" presStyleIdx="2" presStyleCnt="3" custLinFactNeighborX="1964" custLinFactNeighborY="-2665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9632F0E0-3845-4F11-9566-E1681AA8228A}" type="pres">
      <dgm:prSet presAssocID="{41059183-B679-41C9-968F-1433E40F8717}" presName="desTx" presStyleLbl="alignAccFollowNode1" presStyleIdx="2" presStyleCnt="3" custScaleY="144983" custLinFactNeighborX="1964" custLinFactNeighborY="1491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</dgm:ptLst>
  <dgm:cxnLst>
    <dgm:cxn modelId="{D2DE05A1-2C52-43C4-9732-C86D02A2D664}" srcId="{418BDB29-E30F-447E-B313-1F19093A5C14}" destId="{41059183-B679-41C9-968F-1433E40F8717}" srcOrd="2" destOrd="0" parTransId="{5D02A94F-141C-4EE9-A137-24D76C52FDAE}" sibTransId="{6373AE44-0122-4314-8AF7-74CFB7330468}"/>
    <dgm:cxn modelId="{0510478A-8998-4AC1-B1B9-CF5CA975A5E5}" type="presOf" srcId="{51AAF9DA-CB88-4B16-95D3-208A86FDA308}" destId="{9A6E24BE-A055-46B1-98FB-0EEB9C8B0DAC}" srcOrd="0" destOrd="0" presId="urn:microsoft.com/office/officeart/2005/8/layout/hList1"/>
    <dgm:cxn modelId="{D79644A8-FE2B-405D-9683-AB43369D831E}" type="presOf" srcId="{41059183-B679-41C9-968F-1433E40F8717}" destId="{237086E9-1A55-4042-91D9-9244AADF5F75}" srcOrd="0" destOrd="0" presId="urn:microsoft.com/office/officeart/2005/8/layout/hList1"/>
    <dgm:cxn modelId="{270E549B-FC9C-429D-B18C-5EB2C07B0B57}" srcId="{418BDB29-E30F-447E-B313-1F19093A5C14}" destId="{51AAF9DA-CB88-4B16-95D3-208A86FDA308}" srcOrd="1" destOrd="0" parTransId="{2943C6E1-2B0C-4541-917D-51232FB305CF}" sibTransId="{D9FD7AA6-EA1B-4C1B-B70A-B40076E6B346}"/>
    <dgm:cxn modelId="{B6868AF0-1ED8-4D30-9E8A-EF92D7FD8160}" type="presOf" srcId="{418BDB29-E30F-447E-B313-1F19093A5C14}" destId="{ABCB3F30-1DD9-46B3-8539-C77D5191346C}" srcOrd="0" destOrd="0" presId="urn:microsoft.com/office/officeart/2005/8/layout/hList1"/>
    <dgm:cxn modelId="{D32E6036-AB6B-4631-A969-4237AC82AD9A}" srcId="{418BDB29-E30F-447E-B313-1F19093A5C14}" destId="{9D8C3F63-0435-4D6B-8D4F-D8FA36489039}" srcOrd="0" destOrd="0" parTransId="{EDA0C004-C23A-43C1-8404-2AF2D4CAA463}" sibTransId="{067F5896-40C0-4087-9BF1-EC7FC61DE273}"/>
    <dgm:cxn modelId="{BD2022C9-1897-4CF3-B012-D300519C530A}" type="presOf" srcId="{9D8C3F63-0435-4D6B-8D4F-D8FA36489039}" destId="{18B59A88-A3C9-4A06-A04C-918B91E2F5FC}" srcOrd="0" destOrd="0" presId="urn:microsoft.com/office/officeart/2005/8/layout/hList1"/>
    <dgm:cxn modelId="{CEDA733B-8C4C-4043-8960-60A7F23FBD9B}" type="presParOf" srcId="{ABCB3F30-1DD9-46B3-8539-C77D5191346C}" destId="{B0746F1C-2A14-456D-BF1B-7B1FADAFBC91}" srcOrd="0" destOrd="0" presId="urn:microsoft.com/office/officeart/2005/8/layout/hList1"/>
    <dgm:cxn modelId="{97056FFE-7D66-464B-AC2E-D6A2B569D685}" type="presParOf" srcId="{B0746F1C-2A14-456D-BF1B-7B1FADAFBC91}" destId="{18B59A88-A3C9-4A06-A04C-918B91E2F5FC}" srcOrd="0" destOrd="0" presId="urn:microsoft.com/office/officeart/2005/8/layout/hList1"/>
    <dgm:cxn modelId="{6DC8959C-7C57-455A-BF7E-B9C7A45EF136}" type="presParOf" srcId="{B0746F1C-2A14-456D-BF1B-7B1FADAFBC91}" destId="{908C328B-DC79-49CD-B5ED-F376C4DBCBAE}" srcOrd="1" destOrd="0" presId="urn:microsoft.com/office/officeart/2005/8/layout/hList1"/>
    <dgm:cxn modelId="{C35067BF-FCD4-4733-AD74-5A7DCD02B7F3}" type="presParOf" srcId="{ABCB3F30-1DD9-46B3-8539-C77D5191346C}" destId="{69ACCD25-EE11-40E0-8B84-CA0800BE0AE6}" srcOrd="1" destOrd="0" presId="urn:microsoft.com/office/officeart/2005/8/layout/hList1"/>
    <dgm:cxn modelId="{F2D8245A-3051-450C-9A06-F1C953807148}" type="presParOf" srcId="{ABCB3F30-1DD9-46B3-8539-C77D5191346C}" destId="{993A95DD-C6DC-4CA3-BA1A-6C49C84D54AB}" srcOrd="2" destOrd="0" presId="urn:microsoft.com/office/officeart/2005/8/layout/hList1"/>
    <dgm:cxn modelId="{11061EB2-04E2-41CD-82C5-227313217A9D}" type="presParOf" srcId="{993A95DD-C6DC-4CA3-BA1A-6C49C84D54AB}" destId="{9A6E24BE-A055-46B1-98FB-0EEB9C8B0DAC}" srcOrd="0" destOrd="0" presId="urn:microsoft.com/office/officeart/2005/8/layout/hList1"/>
    <dgm:cxn modelId="{DCD65C10-EFD7-4FF7-940E-0FD9913597EE}" type="presParOf" srcId="{993A95DD-C6DC-4CA3-BA1A-6C49C84D54AB}" destId="{504E2804-6E3E-40D7-AA49-99804F9F099A}" srcOrd="1" destOrd="0" presId="urn:microsoft.com/office/officeart/2005/8/layout/hList1"/>
    <dgm:cxn modelId="{87FD3439-4485-400F-B7CC-2267053B09B8}" type="presParOf" srcId="{ABCB3F30-1DD9-46B3-8539-C77D5191346C}" destId="{A3C74A1E-025E-4DCB-B786-5D3F79A7ABC5}" srcOrd="3" destOrd="0" presId="urn:microsoft.com/office/officeart/2005/8/layout/hList1"/>
    <dgm:cxn modelId="{00ED82EC-315C-4334-BC9D-0398EF03CC8B}" type="presParOf" srcId="{ABCB3F30-1DD9-46B3-8539-C77D5191346C}" destId="{ED3741A0-7C87-4F28-A287-B3B1AF759BCA}" srcOrd="4" destOrd="0" presId="urn:microsoft.com/office/officeart/2005/8/layout/hList1"/>
    <dgm:cxn modelId="{F4798B26-27A9-47E3-B767-DD1CA3648BB0}" type="presParOf" srcId="{ED3741A0-7C87-4F28-A287-B3B1AF759BCA}" destId="{237086E9-1A55-4042-91D9-9244AADF5F75}" srcOrd="0" destOrd="0" presId="urn:microsoft.com/office/officeart/2005/8/layout/hList1"/>
    <dgm:cxn modelId="{82111DFE-FA17-4212-9F6D-C7BF6E2CD9C8}" type="presParOf" srcId="{ED3741A0-7C87-4F28-A287-B3B1AF759BCA}" destId="{9632F0E0-3845-4F11-9566-E1681AA8228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B59A88-A3C9-4A06-A04C-918B91E2F5FC}">
      <dsp:nvSpPr>
        <dsp:cNvPr id="0" name=""/>
        <dsp:cNvSpPr/>
      </dsp:nvSpPr>
      <dsp:spPr>
        <a:xfrm>
          <a:off x="3392" y="7317"/>
          <a:ext cx="3307717" cy="13230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146304" rIns="256032" bIns="146304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3600" b="1" kern="1200" dirty="0" smtClean="0">
              <a:solidFill>
                <a:schemeClr val="tx1"/>
              </a:solidFill>
            </a:rPr>
            <a:t>1.stunda</a:t>
          </a:r>
          <a:endParaRPr lang="lv-LV" sz="3600" b="1" kern="1200" dirty="0">
            <a:solidFill>
              <a:schemeClr val="tx1"/>
            </a:solidFill>
          </a:endParaRPr>
        </a:p>
      </dsp:txBody>
      <dsp:txXfrm>
        <a:off x="3392" y="7317"/>
        <a:ext cx="3307717" cy="1323086"/>
      </dsp:txXfrm>
    </dsp:sp>
    <dsp:sp modelId="{908C328B-DC79-49CD-B5ED-F376C4DBCBAE}">
      <dsp:nvSpPr>
        <dsp:cNvPr id="0" name=""/>
        <dsp:cNvSpPr/>
      </dsp:nvSpPr>
      <dsp:spPr>
        <a:xfrm>
          <a:off x="8486" y="1137170"/>
          <a:ext cx="3307717" cy="264102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6E24BE-A055-46B1-98FB-0EEB9C8B0DAC}">
      <dsp:nvSpPr>
        <dsp:cNvPr id="0" name=""/>
        <dsp:cNvSpPr/>
      </dsp:nvSpPr>
      <dsp:spPr>
        <a:xfrm>
          <a:off x="3774190" y="7782"/>
          <a:ext cx="3307717" cy="13230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146304" rIns="256032" bIns="146304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3600" b="1" kern="1200" dirty="0" smtClean="0">
              <a:solidFill>
                <a:schemeClr val="tx1"/>
              </a:solidFill>
            </a:rPr>
            <a:t>Sagatavošanās otrajai stundai</a:t>
          </a:r>
          <a:endParaRPr lang="lv-LV" sz="3600" b="1" kern="1200" dirty="0">
            <a:solidFill>
              <a:schemeClr val="tx1"/>
            </a:solidFill>
          </a:endParaRPr>
        </a:p>
      </dsp:txBody>
      <dsp:txXfrm>
        <a:off x="3774190" y="7782"/>
        <a:ext cx="3307717" cy="1323086"/>
      </dsp:txXfrm>
    </dsp:sp>
    <dsp:sp modelId="{504E2804-6E3E-40D7-AA49-99804F9F099A}">
      <dsp:nvSpPr>
        <dsp:cNvPr id="0" name=""/>
        <dsp:cNvSpPr/>
      </dsp:nvSpPr>
      <dsp:spPr>
        <a:xfrm>
          <a:off x="3774190" y="1131247"/>
          <a:ext cx="3307717" cy="263916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7086E9-1A55-4042-91D9-9244AADF5F75}">
      <dsp:nvSpPr>
        <dsp:cNvPr id="0" name=""/>
        <dsp:cNvSpPr/>
      </dsp:nvSpPr>
      <dsp:spPr>
        <a:xfrm>
          <a:off x="7544988" y="368"/>
          <a:ext cx="3307717" cy="13230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146304" rIns="256032" bIns="146304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3600" b="1" kern="1200" dirty="0" smtClean="0">
              <a:solidFill>
                <a:schemeClr val="tx1"/>
              </a:solidFill>
            </a:rPr>
            <a:t>2., 3.stunda</a:t>
          </a:r>
          <a:endParaRPr lang="lv-LV" sz="3600" b="1" kern="1200" dirty="0">
            <a:solidFill>
              <a:schemeClr val="tx1"/>
            </a:solidFill>
          </a:endParaRPr>
        </a:p>
      </dsp:txBody>
      <dsp:txXfrm>
        <a:off x="7544988" y="368"/>
        <a:ext cx="3307717" cy="1323086"/>
      </dsp:txXfrm>
    </dsp:sp>
    <dsp:sp modelId="{9632F0E0-3845-4F11-9566-E1681AA8228A}">
      <dsp:nvSpPr>
        <dsp:cNvPr id="0" name=""/>
        <dsp:cNvSpPr/>
      </dsp:nvSpPr>
      <dsp:spPr>
        <a:xfrm>
          <a:off x="7544988" y="1109005"/>
          <a:ext cx="3307717" cy="266881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B59A88-A3C9-4A06-A04C-918B91E2F5FC}">
      <dsp:nvSpPr>
        <dsp:cNvPr id="0" name=""/>
        <dsp:cNvSpPr/>
      </dsp:nvSpPr>
      <dsp:spPr>
        <a:xfrm>
          <a:off x="17351" y="281952"/>
          <a:ext cx="3307717" cy="13230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146304" rIns="256032" bIns="146304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3600" b="1" kern="1200" dirty="0" smtClean="0">
              <a:solidFill>
                <a:schemeClr val="tx1"/>
              </a:solidFill>
            </a:rPr>
            <a:t>1.stunda</a:t>
          </a:r>
          <a:endParaRPr lang="lv-LV" sz="3600" b="1" kern="1200" dirty="0">
            <a:solidFill>
              <a:schemeClr val="tx1"/>
            </a:solidFill>
          </a:endParaRPr>
        </a:p>
      </dsp:txBody>
      <dsp:txXfrm>
        <a:off x="17351" y="281952"/>
        <a:ext cx="3307717" cy="1323086"/>
      </dsp:txXfrm>
    </dsp:sp>
    <dsp:sp modelId="{908C328B-DC79-49CD-B5ED-F376C4DBCBAE}">
      <dsp:nvSpPr>
        <dsp:cNvPr id="0" name=""/>
        <dsp:cNvSpPr/>
      </dsp:nvSpPr>
      <dsp:spPr>
        <a:xfrm>
          <a:off x="17351" y="1270122"/>
          <a:ext cx="3307717" cy="412668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6E24BE-A055-46B1-98FB-0EEB9C8B0DAC}">
      <dsp:nvSpPr>
        <dsp:cNvPr id="0" name=""/>
        <dsp:cNvSpPr/>
      </dsp:nvSpPr>
      <dsp:spPr>
        <a:xfrm>
          <a:off x="3774488" y="239631"/>
          <a:ext cx="3307717" cy="13230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146304" rIns="256032" bIns="146304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3600" b="1" kern="1200" dirty="0" smtClean="0">
              <a:solidFill>
                <a:schemeClr val="tx1"/>
              </a:solidFill>
            </a:rPr>
            <a:t>Sagatavošanās otrajai stundai</a:t>
          </a:r>
          <a:endParaRPr lang="lv-LV" sz="3600" b="1" kern="1200" dirty="0">
            <a:solidFill>
              <a:schemeClr val="tx1"/>
            </a:solidFill>
          </a:endParaRPr>
        </a:p>
      </dsp:txBody>
      <dsp:txXfrm>
        <a:off x="3774488" y="239631"/>
        <a:ext cx="3307717" cy="1323086"/>
      </dsp:txXfrm>
    </dsp:sp>
    <dsp:sp modelId="{504E2804-6E3E-40D7-AA49-99804F9F099A}">
      <dsp:nvSpPr>
        <dsp:cNvPr id="0" name=""/>
        <dsp:cNvSpPr/>
      </dsp:nvSpPr>
      <dsp:spPr>
        <a:xfrm>
          <a:off x="3774190" y="1394925"/>
          <a:ext cx="3307717" cy="387797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7086E9-1A55-4042-91D9-9244AADF5F75}">
      <dsp:nvSpPr>
        <dsp:cNvPr id="0" name=""/>
        <dsp:cNvSpPr/>
      </dsp:nvSpPr>
      <dsp:spPr>
        <a:xfrm>
          <a:off x="7548380" y="203359"/>
          <a:ext cx="3307717" cy="13230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146304" rIns="256032" bIns="146304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3600" b="1" kern="1200" dirty="0" smtClean="0">
              <a:solidFill>
                <a:schemeClr val="tx1"/>
              </a:solidFill>
            </a:rPr>
            <a:t>2., 3.stunda</a:t>
          </a:r>
          <a:endParaRPr lang="lv-LV" sz="3600" b="1" kern="1200" dirty="0">
            <a:solidFill>
              <a:schemeClr val="tx1"/>
            </a:solidFill>
          </a:endParaRPr>
        </a:p>
      </dsp:txBody>
      <dsp:txXfrm>
        <a:off x="7548380" y="203359"/>
        <a:ext cx="3307717" cy="1323086"/>
      </dsp:txXfrm>
    </dsp:sp>
    <dsp:sp modelId="{9632F0E0-3845-4F11-9566-E1681AA8228A}">
      <dsp:nvSpPr>
        <dsp:cNvPr id="0" name=""/>
        <dsp:cNvSpPr/>
      </dsp:nvSpPr>
      <dsp:spPr>
        <a:xfrm>
          <a:off x="7548380" y="1288843"/>
          <a:ext cx="3307717" cy="407529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46E584-AE8E-489D-98B5-711D5F10B821}" type="datetimeFigureOut">
              <a:rPr lang="lv-LV" smtClean="0"/>
              <a:t>2018.01.04.</a:t>
            </a:fld>
            <a:endParaRPr lang="lv-LV"/>
          </a:p>
        </p:txBody>
      </p:sp>
      <p:sp>
        <p:nvSpPr>
          <p:cNvPr id="4" name="Slaida attēla vietturi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Piezīmju vietturi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AF3FB4-0E54-4993-84A7-5DBD55D2240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56828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 smtClean="0"/>
              <a:t>Tā kā mērķis ir katram apzināties to, ko viņš jau</a:t>
            </a:r>
            <a:r>
              <a:rPr lang="lv-LV" baseline="0" dirty="0" smtClean="0"/>
              <a:t> zina un prot, tad negarantēju, ka katrs uzzinās daudz ko jaunu, bet ceru, ka šī nodarbība cels mūsu pārliecību par savu kompetenci un pašapziņu. </a:t>
            </a:r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AF3FB4-0E54-4993-84A7-5DBD55D2240B}" type="slidenum">
              <a:rPr lang="lv-LV" smtClean="0"/>
              <a:t>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531410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 smtClean="0"/>
              <a:t>Uzdevums – 4.lielās</a:t>
            </a:r>
            <a:r>
              <a:rPr lang="lv-LV" baseline="0" dirty="0" smtClean="0"/>
              <a:t> loksne, </a:t>
            </a:r>
            <a:r>
              <a:rPr lang="lv-LV" baseline="0" dirty="0" err="1" smtClean="0"/>
              <a:t>flomasteri</a:t>
            </a:r>
            <a:r>
              <a:rPr lang="lv-LV" baseline="0" dirty="0" smtClean="0"/>
              <a:t>, cepumi izlozei</a:t>
            </a:r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AF3FB4-0E54-4993-84A7-5DBD55D2240B}" type="slidenum">
              <a:rPr lang="lv-LV" smtClean="0"/>
              <a:t>6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135612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AF3FB4-0E54-4993-84A7-5DBD55D2240B}" type="slidenum">
              <a:rPr lang="lv-LV" smtClean="0"/>
              <a:t>7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593379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AF3FB4-0E54-4993-84A7-5DBD55D2240B}" type="slidenum">
              <a:rPr lang="lv-LV" smtClean="0"/>
              <a:t>8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593379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 smtClean="0"/>
              <a:t>Kāda</a:t>
            </a:r>
            <a:r>
              <a:rPr lang="lv-LV" baseline="0" dirty="0" smtClean="0"/>
              <a:t>s </a:t>
            </a:r>
            <a:r>
              <a:rPr lang="lv-LV" baseline="0" dirty="0" err="1" smtClean="0"/>
              <a:t>informacijas</a:t>
            </a:r>
            <a:r>
              <a:rPr lang="lv-LV" baseline="0" dirty="0" smtClean="0"/>
              <a:t> trūkst, lai realizētu </a:t>
            </a:r>
            <a:r>
              <a:rPr lang="lv-LV" baseline="0" dirty="0" err="1" smtClean="0"/>
              <a:t>ieprieks</a:t>
            </a:r>
            <a:r>
              <a:rPr lang="lv-LV" baseline="0" dirty="0" smtClean="0"/>
              <a:t> parādīto piemēru</a:t>
            </a:r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AF3FB4-0E54-4993-84A7-5DBD55D2240B}" type="slidenum">
              <a:rPr lang="lv-LV" smtClean="0"/>
              <a:t>11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923957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 smtClean="0"/>
              <a:t>4 prasības</a:t>
            </a:r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AF3FB4-0E54-4993-84A7-5DBD55D2240B}" type="slidenum">
              <a:rPr lang="lv-LV" smtClean="0"/>
              <a:t>12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445908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 smtClean="0"/>
              <a:t>Uzdevumi mūsu lai varam </a:t>
            </a:r>
            <a:r>
              <a:rPr lang="lv-LV" dirty="0" err="1" smtClean="0"/>
              <a:t>izrunat</a:t>
            </a:r>
            <a:r>
              <a:rPr lang="lv-LV" dirty="0" smtClean="0"/>
              <a:t> un </a:t>
            </a:r>
            <a:r>
              <a:rPr lang="lv-LV" dirty="0" err="1" smtClean="0"/>
              <a:t>parverst</a:t>
            </a:r>
            <a:r>
              <a:rPr lang="lv-LV" dirty="0" smtClean="0"/>
              <a:t> par jēgpilnu</a:t>
            </a:r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AF3FB4-0E54-4993-84A7-5DBD55D2240B}" type="slidenum">
              <a:rPr lang="lv-LV" smtClean="0"/>
              <a:t>13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078581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AF3FB4-0E54-4993-84A7-5DBD55D2240B}" type="slidenum">
              <a:rPr lang="lv-LV" smtClean="0"/>
              <a:t>29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99670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 smtClean="0"/>
              <a:t>Rediģēt šablona apakšvirsraksta stilu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289E9-9A7F-4ED7-B7CB-8D52A030B353}" type="datetimeFigureOut">
              <a:rPr lang="lv-LV" smtClean="0"/>
              <a:t>2018.01.04.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0027F-0321-473D-A308-15F7BF37E90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70845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289E9-9A7F-4ED7-B7CB-8D52A030B353}" type="datetimeFigureOut">
              <a:rPr lang="lv-LV" smtClean="0"/>
              <a:t>2018.01.04.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0027F-0321-473D-A308-15F7BF37E90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15502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289E9-9A7F-4ED7-B7CB-8D52A030B353}" type="datetimeFigureOut">
              <a:rPr lang="lv-LV" smtClean="0"/>
              <a:t>2018.01.04.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0027F-0321-473D-A308-15F7BF37E90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28083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289E9-9A7F-4ED7-B7CB-8D52A030B353}" type="datetimeFigureOut">
              <a:rPr lang="lv-LV" smtClean="0"/>
              <a:t>2018.01.04.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0027F-0321-473D-A308-15F7BF37E90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53120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289E9-9A7F-4ED7-B7CB-8D52A030B353}" type="datetimeFigureOut">
              <a:rPr lang="lv-LV" smtClean="0"/>
              <a:t>2018.01.04.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0027F-0321-473D-A308-15F7BF37E90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13194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289E9-9A7F-4ED7-B7CB-8D52A030B353}" type="datetimeFigureOut">
              <a:rPr lang="lv-LV" smtClean="0"/>
              <a:t>2018.01.04.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0027F-0321-473D-A308-15F7BF37E90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44670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7" name="Datuma vietturi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289E9-9A7F-4ED7-B7CB-8D52A030B353}" type="datetimeFigureOut">
              <a:rPr lang="lv-LV" smtClean="0"/>
              <a:t>2018.01.04.</a:t>
            </a:fld>
            <a:endParaRPr lang="lv-LV"/>
          </a:p>
        </p:txBody>
      </p:sp>
      <p:sp>
        <p:nvSpPr>
          <p:cNvPr id="8" name="Kājenes vietturi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aida numura vietturi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0027F-0321-473D-A308-15F7BF37E90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59207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289E9-9A7F-4ED7-B7CB-8D52A030B353}" type="datetimeFigureOut">
              <a:rPr lang="lv-LV" smtClean="0"/>
              <a:t>2018.01.04.</a:t>
            </a:fld>
            <a:endParaRPr lang="lv-LV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0027F-0321-473D-A308-15F7BF37E90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4165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289E9-9A7F-4ED7-B7CB-8D52A030B353}" type="datetimeFigureOut">
              <a:rPr lang="lv-LV" smtClean="0"/>
              <a:t>2018.01.04.</a:t>
            </a:fld>
            <a:endParaRPr lang="lv-LV"/>
          </a:p>
        </p:txBody>
      </p:sp>
      <p:sp>
        <p:nvSpPr>
          <p:cNvPr id="3" name="Kājenes vietturi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0027F-0321-473D-A308-15F7BF37E90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27209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289E9-9A7F-4ED7-B7CB-8D52A030B353}" type="datetimeFigureOut">
              <a:rPr lang="lv-LV" smtClean="0"/>
              <a:t>2018.01.04.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0027F-0321-473D-A308-15F7BF37E90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60743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289E9-9A7F-4ED7-B7CB-8D52A030B353}" type="datetimeFigureOut">
              <a:rPr lang="lv-LV" smtClean="0"/>
              <a:t>2018.01.04.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0027F-0321-473D-A308-15F7BF37E90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48496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289E9-9A7F-4ED7-B7CB-8D52A030B353}" type="datetimeFigureOut">
              <a:rPr lang="lv-LV" smtClean="0"/>
              <a:t>2018.01.04.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0027F-0321-473D-A308-15F7BF37E90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01730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 dirty="0" smtClean="0"/>
              <a:t> Mācību stundas norises aktualizēšana</a:t>
            </a:r>
            <a:endParaRPr lang="lv-LV" dirty="0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v-LV" dirty="0" smtClean="0"/>
          </a:p>
          <a:p>
            <a:r>
              <a:rPr lang="lv-LV" dirty="0" smtClean="0"/>
              <a:t> 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65638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646890572"/>
              </p:ext>
            </p:extLst>
          </p:nvPr>
        </p:nvGraphicFramePr>
        <p:xfrm>
          <a:off x="563989" y="444138"/>
          <a:ext cx="10856098" cy="58782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/>
          <p:cNvSpPr/>
          <p:nvPr/>
        </p:nvSpPr>
        <p:spPr>
          <a:xfrm>
            <a:off x="766641" y="2526319"/>
            <a:ext cx="2937091" cy="923330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lv-LV" dirty="0">
                <a:solidFill>
                  <a:prstClr val="black"/>
                </a:solidFill>
              </a:rPr>
              <a:t>prasme atrast nepieciešamās tortes recepti, ņemot vērā tortes izmaksas</a:t>
            </a:r>
            <a:endParaRPr lang="lv-LV" dirty="0"/>
          </a:p>
        </p:txBody>
      </p:sp>
      <p:sp>
        <p:nvSpPr>
          <p:cNvPr id="9" name="Rectangle 8"/>
          <p:cNvSpPr/>
          <p:nvPr/>
        </p:nvSpPr>
        <p:spPr>
          <a:xfrm>
            <a:off x="766641" y="4461507"/>
            <a:ext cx="2937091" cy="646331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lv-LV" dirty="0">
                <a:solidFill>
                  <a:prstClr val="black"/>
                </a:solidFill>
              </a:rPr>
              <a:t>prasme </a:t>
            </a:r>
            <a:r>
              <a:rPr lang="lv-LV" dirty="0" smtClean="0">
                <a:solidFill>
                  <a:prstClr val="black"/>
                </a:solidFill>
              </a:rPr>
              <a:t>noteikt </a:t>
            </a:r>
            <a:r>
              <a:rPr lang="lv-LV" dirty="0"/>
              <a:t>gatavošanas ilgumu</a:t>
            </a:r>
          </a:p>
        </p:txBody>
      </p:sp>
      <p:sp>
        <p:nvSpPr>
          <p:cNvPr id="10" name="Rectangle 9"/>
          <p:cNvSpPr/>
          <p:nvPr/>
        </p:nvSpPr>
        <p:spPr>
          <a:xfrm>
            <a:off x="766641" y="3770629"/>
            <a:ext cx="2937091" cy="369332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lv-LV" dirty="0">
                <a:solidFill>
                  <a:prstClr val="black"/>
                </a:solidFill>
              </a:rPr>
              <a:t>prasme </a:t>
            </a:r>
            <a:r>
              <a:rPr lang="lv-LV" dirty="0" smtClean="0">
                <a:solidFill>
                  <a:prstClr val="black"/>
                </a:solidFill>
              </a:rPr>
              <a:t>noteikt </a:t>
            </a:r>
            <a:r>
              <a:rPr lang="lv-LV" dirty="0" smtClean="0"/>
              <a:t>izmēru</a:t>
            </a:r>
            <a:endParaRPr lang="lv-LV" dirty="0"/>
          </a:p>
        </p:txBody>
      </p:sp>
      <p:sp>
        <p:nvSpPr>
          <p:cNvPr id="11" name="Rectangle 10"/>
          <p:cNvSpPr/>
          <p:nvPr/>
        </p:nvSpPr>
        <p:spPr>
          <a:xfrm>
            <a:off x="4523800" y="2849484"/>
            <a:ext cx="2937091" cy="646331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lv-LV" dirty="0" smtClean="0">
                <a:solidFill>
                  <a:prstClr val="black"/>
                </a:solidFill>
              </a:rPr>
              <a:t> </a:t>
            </a:r>
            <a:r>
              <a:rPr lang="lv-LV" dirty="0"/>
              <a:t>prasme nopirkt nepieciešamās sastāvdaļas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359254" y="1959963"/>
            <a:ext cx="2937091" cy="369332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lv-LV" dirty="0">
                <a:solidFill>
                  <a:prstClr val="black"/>
                </a:solidFill>
              </a:rPr>
              <a:t>prasme </a:t>
            </a:r>
            <a:r>
              <a:rPr lang="lv-LV" dirty="0" smtClean="0">
                <a:solidFill>
                  <a:prstClr val="black"/>
                </a:solidFill>
              </a:rPr>
              <a:t> </a:t>
            </a:r>
            <a:r>
              <a:rPr lang="lv-LV" dirty="0"/>
              <a:t>sasist olas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359253" y="2526318"/>
            <a:ext cx="2937091" cy="646331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lv-LV" dirty="0">
                <a:solidFill>
                  <a:prstClr val="black"/>
                </a:solidFill>
              </a:rPr>
              <a:t>prasme </a:t>
            </a:r>
            <a:r>
              <a:rPr lang="lv-LV" dirty="0" smtClean="0">
                <a:solidFill>
                  <a:prstClr val="black"/>
                </a:solidFill>
              </a:rPr>
              <a:t> </a:t>
            </a:r>
            <a:r>
              <a:rPr lang="lv-LV" dirty="0"/>
              <a:t>atdalīt dzeltenumu no baltuma</a:t>
            </a:r>
          </a:p>
        </p:txBody>
      </p:sp>
      <p:sp>
        <p:nvSpPr>
          <p:cNvPr id="14" name="Rectangle 13"/>
          <p:cNvSpPr/>
          <p:nvPr/>
        </p:nvSpPr>
        <p:spPr>
          <a:xfrm>
            <a:off x="8359266" y="3310019"/>
            <a:ext cx="2937091" cy="646331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lv-LV" dirty="0">
                <a:solidFill>
                  <a:prstClr val="black"/>
                </a:solidFill>
              </a:rPr>
              <a:t>prasme </a:t>
            </a:r>
            <a:r>
              <a:rPr lang="lv-LV" dirty="0" smtClean="0">
                <a:solidFill>
                  <a:prstClr val="black"/>
                </a:solidFill>
              </a:rPr>
              <a:t> </a:t>
            </a:r>
            <a:r>
              <a:rPr lang="lv-LV" dirty="0"/>
              <a:t>sajaukt visas sastāvdaļas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8359266" y="4139961"/>
            <a:ext cx="2937091" cy="369332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lv-LV" dirty="0">
                <a:solidFill>
                  <a:prstClr val="black"/>
                </a:solidFill>
              </a:rPr>
              <a:t>prasme </a:t>
            </a:r>
            <a:r>
              <a:rPr lang="lv-LV" dirty="0" smtClean="0">
                <a:solidFill>
                  <a:prstClr val="black"/>
                </a:solidFill>
              </a:rPr>
              <a:t> </a:t>
            </a:r>
            <a:r>
              <a:rPr lang="lv-LV" dirty="0"/>
              <a:t>ieliet masu veidnē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359266" y="4600006"/>
            <a:ext cx="2937091" cy="369332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lv-LV" dirty="0">
                <a:solidFill>
                  <a:prstClr val="black"/>
                </a:solidFill>
              </a:rPr>
              <a:t>prasme </a:t>
            </a:r>
            <a:r>
              <a:rPr lang="lv-LV" dirty="0" smtClean="0">
                <a:solidFill>
                  <a:prstClr val="black"/>
                </a:solidFill>
              </a:rPr>
              <a:t> </a:t>
            </a:r>
            <a:r>
              <a:rPr lang="lv-LV" dirty="0"/>
              <a:t>izcept biskvītu</a:t>
            </a:r>
          </a:p>
        </p:txBody>
      </p:sp>
      <p:sp>
        <p:nvSpPr>
          <p:cNvPr id="17" name="Rectangle 16"/>
          <p:cNvSpPr/>
          <p:nvPr/>
        </p:nvSpPr>
        <p:spPr>
          <a:xfrm>
            <a:off x="8359255" y="5107838"/>
            <a:ext cx="2937091" cy="646331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lv-LV" dirty="0">
                <a:solidFill>
                  <a:prstClr val="black"/>
                </a:solidFill>
              </a:rPr>
              <a:t>prasme </a:t>
            </a:r>
            <a:r>
              <a:rPr lang="lv-LV" dirty="0" smtClean="0">
                <a:solidFill>
                  <a:prstClr val="black"/>
                </a:solidFill>
              </a:rPr>
              <a:t> </a:t>
            </a:r>
            <a:r>
              <a:rPr lang="lv-LV" dirty="0"/>
              <a:t>sagatavot krēmu un izrotāt </a:t>
            </a:r>
            <a:r>
              <a:rPr lang="lv-LV" dirty="0" smtClean="0"/>
              <a:t>torti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52245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7621"/>
          </a:xfrm>
        </p:spPr>
        <p:txBody>
          <a:bodyPr/>
          <a:lstStyle/>
          <a:p>
            <a:pPr algn="ctr"/>
            <a:r>
              <a:rPr lang="lv-LV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Uzdevums grupām </a:t>
            </a:r>
            <a:endParaRPr lang="lv-LV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838200" y="1556951"/>
            <a:ext cx="10515600" cy="4534930"/>
          </a:xfrm>
        </p:spPr>
        <p:txBody>
          <a:bodyPr>
            <a:normAutofit fontScale="70000" lnSpcReduction="20000"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lv-LV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lv-LV" sz="41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Saskaldīt</a:t>
            </a:r>
            <a:r>
              <a:rPr lang="lv-LV" sz="4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4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vienu standartā noteikto sasniedzamā rezultāta prasību. </a:t>
            </a:r>
            <a:r>
              <a:rPr lang="lv-LV" sz="4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lv-LV" sz="4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Vienoties par </a:t>
            </a:r>
            <a:r>
              <a:rPr lang="lv-LV" sz="4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skolēnam sasniedzamu rezultātu pirmajai</a:t>
            </a:r>
            <a:r>
              <a:rPr lang="lv-LV" sz="4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4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mācību stundai</a:t>
            </a:r>
            <a:r>
              <a:rPr lang="lv-LV" sz="4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lv-LV" sz="4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lv-LV" sz="4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Vienoties par to, kas stundas beigās liecinās par to, ka </a:t>
            </a:r>
            <a:r>
              <a:rPr lang="lv-LV" sz="4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rezultāts ir sasniegts </a:t>
            </a:r>
            <a:r>
              <a:rPr lang="lv-LV" sz="4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 kā par to ļoti īsā laikā varēs pārliecināties.</a:t>
            </a:r>
          </a:p>
          <a:p>
            <a:pPr marL="0" indent="0">
              <a:buNone/>
            </a:pPr>
            <a:r>
              <a:rPr lang="lv-LV" sz="4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>
              <a:buNone/>
            </a:pPr>
            <a:r>
              <a:rPr lang="lv-LV" sz="4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lv-LV" sz="4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1.grupai: </a:t>
            </a:r>
            <a:r>
              <a:rPr lang="lv-LV" sz="4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 ieklāt telpā linoleju.</a:t>
            </a:r>
          </a:p>
          <a:p>
            <a:pPr marL="0" indent="0">
              <a:buNone/>
            </a:pPr>
            <a:r>
              <a:rPr lang="lv-LV" sz="4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2.grupai: </a:t>
            </a:r>
            <a:r>
              <a:rPr lang="lv-LV" sz="4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4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 izgatavot putnu būrīti</a:t>
            </a:r>
            <a:r>
              <a:rPr lang="lv-LV" sz="4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lv-LV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>
              <a:buNone/>
            </a:pPr>
            <a:r>
              <a:rPr lang="lv-LV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lv-LV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buNone/>
            </a:pPr>
            <a:endParaRPr lang="lv-LV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buNone/>
            </a:pP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v-LV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7223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Standarta prasība</a:t>
            </a:r>
            <a:endParaRPr lang="lv-LV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4897175"/>
              </p:ext>
            </p:extLst>
          </p:nvPr>
        </p:nvGraphicFramePr>
        <p:xfrm>
          <a:off x="574767" y="197151"/>
          <a:ext cx="11505472" cy="6102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19"/>
                <a:gridCol w="5394960"/>
                <a:gridCol w="3550193"/>
              </a:tblGrid>
              <a:tr h="310451"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Temats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</a:tr>
              <a:tr h="535846">
                <a:tc>
                  <a:txBody>
                    <a:bodyPr/>
                    <a:lstStyle/>
                    <a:p>
                      <a:r>
                        <a:rPr lang="lv-LV" dirty="0" smtClean="0"/>
                        <a:t>Dabaszinības 6.klase 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Ātrums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dirty="0" smtClean="0"/>
                        <a:t>Kas ir berze?</a:t>
                      </a:r>
                    </a:p>
                    <a:p>
                      <a:endParaRPr lang="lv-LV" dirty="0"/>
                    </a:p>
                  </a:txBody>
                  <a:tcPr/>
                </a:tc>
              </a:tr>
              <a:tr h="310451">
                <a:tc>
                  <a:txBody>
                    <a:bodyPr/>
                    <a:lstStyle/>
                    <a:p>
                      <a:r>
                        <a:rPr lang="lv-LV" dirty="0" smtClean="0"/>
                        <a:t>Sports 7.-9.klase	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 Soļošana un skriešana vingrinājumi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</a:tr>
              <a:tr h="535846">
                <a:tc>
                  <a:txBody>
                    <a:bodyPr/>
                    <a:lstStyle/>
                    <a:p>
                      <a:r>
                        <a:rPr lang="lv-LV" dirty="0" smtClean="0"/>
                        <a:t>Vizuālā māksla 8.klase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 Kultūra/valsts/ protests	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dirty="0" smtClean="0"/>
                        <a:t>Plakāts</a:t>
                      </a:r>
                    </a:p>
                    <a:p>
                      <a:endParaRPr lang="lv-LV" dirty="0"/>
                    </a:p>
                  </a:txBody>
                  <a:tcPr/>
                </a:tc>
              </a:tr>
              <a:tr h="765495">
                <a:tc>
                  <a:txBody>
                    <a:bodyPr/>
                    <a:lstStyle/>
                    <a:p>
                      <a:r>
                        <a:rPr lang="lv-LV" dirty="0" smtClean="0"/>
                        <a:t>Matemātika7.klase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dirty="0" smtClean="0"/>
                        <a:t>Kā aprakstīt procesus, kas notiek vienmērīgi? (Lineāras funkcijas un lineāras virknes)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</a:tr>
              <a:tr h="765495">
                <a:tc>
                  <a:txBody>
                    <a:bodyPr/>
                    <a:lstStyle/>
                    <a:p>
                      <a:r>
                        <a:rPr lang="lv-LV" dirty="0" smtClean="0"/>
                        <a:t>Latviešu val. 5.klase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Vārdi manā ģimenē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Nostiprināt prasmi pareizi atdalīt uzrunu, uzrunas grupu, izsauksmes vārdus </a:t>
                      </a:r>
                      <a:endParaRPr lang="lv-LV" dirty="0"/>
                    </a:p>
                  </a:txBody>
                  <a:tcPr/>
                </a:tc>
              </a:tr>
              <a:tr h="765495">
                <a:tc>
                  <a:txBody>
                    <a:bodyPr/>
                    <a:lstStyle/>
                    <a:p>
                      <a:r>
                        <a:rPr lang="lv-LV" dirty="0" smtClean="0"/>
                        <a:t>Krievu valoda 10.klase 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dirty="0" smtClean="0"/>
                        <a:t>Kādās situācijas lieto literāro valodu, kādās – nē?</a:t>
                      </a:r>
                    </a:p>
                    <a:p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</a:tr>
              <a:tr h="310451">
                <a:tc>
                  <a:txBody>
                    <a:bodyPr/>
                    <a:lstStyle/>
                    <a:p>
                      <a:r>
                        <a:rPr lang="lv-LV" dirty="0" smtClean="0"/>
                        <a:t>Ķīmija 11.klase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dirty="0" smtClean="0"/>
                        <a:t>Kā raksturo un nosaka šķīduma kvantitatīvo sastāvu ?</a:t>
                      </a:r>
                    </a:p>
                    <a:p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i="1" dirty="0" smtClean="0"/>
                        <a:t>Kā iedala vielu maisījumus ar ūdeni?</a:t>
                      </a:r>
                      <a:endParaRPr lang="lv-LV" dirty="0" smtClean="0"/>
                    </a:p>
                    <a:p>
                      <a:endParaRPr lang="lv-LV" dirty="0"/>
                    </a:p>
                  </a:txBody>
                  <a:tcPr/>
                </a:tc>
              </a:tr>
              <a:tr h="310451">
                <a:tc>
                  <a:txBody>
                    <a:bodyPr/>
                    <a:lstStyle/>
                    <a:p>
                      <a:r>
                        <a:rPr lang="lv-LV" dirty="0" smtClean="0"/>
                        <a:t>Tehnoloģijas 6.klase 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 Kā top tapots, adīts, mezglots materiāls?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</a:tr>
              <a:tr h="310451">
                <a:tc>
                  <a:txBody>
                    <a:bodyPr/>
                    <a:lstStyle/>
                    <a:p>
                      <a:r>
                        <a:rPr lang="lv-LV" dirty="0" smtClean="0"/>
                        <a:t>Bioloģija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Šūnas vielmaiņa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Kā ūdens, minerālvielas, organiskās vielas un vitamīni nonāk šunā?</a:t>
                      </a:r>
                      <a:endParaRPr lang="lv-LV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967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667265" y="284206"/>
            <a:ext cx="10812162" cy="778476"/>
          </a:xfrm>
        </p:spPr>
        <p:txBody>
          <a:bodyPr>
            <a:noAutofit/>
          </a:bodyPr>
          <a:lstStyle/>
          <a:p>
            <a:r>
              <a:rPr lang="lv-LV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Produktīvu un jēgpilnu uzdevumu izvēlēšanās (lasītprasme)</a:t>
            </a:r>
            <a:endParaRPr lang="lv-LV" sz="3200" b="1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667265" y="1186250"/>
            <a:ext cx="10985157" cy="49907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v-LV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Jēgpilnu uzdevumu kritēriji:</a:t>
            </a:r>
          </a:p>
          <a:p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uzdevumi ietver autentiskas situācijas; </a:t>
            </a:r>
          </a:p>
          <a:p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palīdz skolēnam sasniegt plānoto rezultātu;  </a:t>
            </a:r>
          </a:p>
          <a:p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ietver atbalsta struktūru skolēnam;</a:t>
            </a:r>
          </a:p>
          <a:p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atbilst skolēna vecumposmam, zināšanām, prasmēm, pieredzei;</a:t>
            </a:r>
          </a:p>
          <a:p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 nepieciešamība domāt;</a:t>
            </a:r>
          </a:p>
          <a:p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uzdevumi ir daudzveidīgi, rosina integrēt un koordinēti lietot zināšanas un prasmes. </a:t>
            </a:r>
          </a:p>
          <a:p>
            <a:endParaRPr lang="lv-LV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8892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lv-LV" dirty="0" smtClean="0"/>
              <a:t> Sasniedzamais rezultātas un jēgpilni uzdevumi ceļā uz kompetenču izglītību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v-LV" dirty="0" smtClean="0">
              <a:solidFill>
                <a:schemeClr val="tx1"/>
              </a:solidFill>
            </a:endParaRPr>
          </a:p>
          <a:p>
            <a:r>
              <a:rPr lang="lv-LV" dirty="0" smtClean="0">
                <a:solidFill>
                  <a:schemeClr val="tx1"/>
                </a:solidFill>
              </a:rPr>
              <a:t> Literatūra 6.klasei</a:t>
            </a:r>
          </a:p>
          <a:p>
            <a:r>
              <a:rPr lang="lv-LV" dirty="0" smtClean="0">
                <a:solidFill>
                  <a:schemeClr val="tx1"/>
                </a:solidFill>
              </a:rPr>
              <a:t> Tēma “ Spoku stāsti”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23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 Mācību process pirms kāda laika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v-LV" sz="2400" dirty="0"/>
              <a:t>Aplūkojiet attēlu!</a:t>
            </a:r>
          </a:p>
          <a:p>
            <a:r>
              <a:rPr lang="lv-LV" sz="2400" dirty="0"/>
              <a:t>Raksturojiet spociņu! Nosauciet 3 tēla īpašības!</a:t>
            </a:r>
          </a:p>
          <a:p>
            <a:r>
              <a:rPr lang="lv-LV" sz="2400" dirty="0"/>
              <a:t>Izdomājiet un uzrakstiet spoku stāstu , balstoties uz tēla raksturojumu( vispirms melnrakstu, tad tīrrakstu)!</a:t>
            </a:r>
            <a:endParaRPr lang="en-US" sz="2400" dirty="0"/>
          </a:p>
        </p:txBody>
      </p:sp>
      <p:pic>
        <p:nvPicPr>
          <p:cNvPr id="1026" name="Picture 2" descr="&amp;Kcy;&amp;acy;&amp;rcy;&amp;tcy;&amp;icy;&amp;ncy;&amp;kcy;&amp;icy; &amp;pcy;&amp;ocy; &amp;zcy;&amp;acy;&amp;pcy;&amp;rcy;&amp;ocy;&amp;scy;&amp;ucy; spoci&amp;ncedil;š att&amp;emacr;l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95802" y="3429000"/>
            <a:ext cx="3071834" cy="27146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8938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dirty="0" smtClean="0"/>
              <a:t>Akcentu maiņa mācību procesā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v-LV" dirty="0" smtClean="0"/>
              <a:t>Mācīšanās autonomija </a:t>
            </a:r>
          </a:p>
          <a:p>
            <a:r>
              <a:rPr lang="lv-LV" sz="4000" b="1" dirty="0"/>
              <a:t>Mācīšanās darbībā</a:t>
            </a:r>
            <a:endParaRPr lang="lv-LV" dirty="0" smtClean="0"/>
          </a:p>
          <a:p>
            <a:r>
              <a:rPr lang="lv-LV" dirty="0" smtClean="0"/>
              <a:t>Aktīva skolēnu loma mācību procesā – kopīga vienošanās par SR un tā sasniegšanu</a:t>
            </a:r>
          </a:p>
          <a:p>
            <a:r>
              <a:rPr lang="lv-LV" dirty="0" smtClean="0"/>
              <a:t>Uz sadarbību vērsts mācīšanās process stundā un vērtēšana procesā, lai uzlabotu sniegumu</a:t>
            </a:r>
          </a:p>
          <a:p>
            <a:r>
              <a:rPr lang="lv-LV" dirty="0" smtClean="0"/>
              <a:t>Mācību ilgums 90-120  min, lai varētu realizēt dziļmācīšanos.</a:t>
            </a:r>
          </a:p>
          <a:p>
            <a:endParaRPr lang="lv-LV" dirty="0" smtClean="0"/>
          </a:p>
          <a:p>
            <a:endParaRPr lang="lv-LV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21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Silhouette model palm people. Drawn in black, isolated on white background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10183" y="4500570"/>
            <a:ext cx="1590675" cy="1428750"/>
          </a:xfrm>
          <a:prstGeom prst="rect">
            <a:avLst/>
          </a:prstGeom>
          <a:noFill/>
        </p:spPr>
      </p:pic>
      <p:pic>
        <p:nvPicPr>
          <p:cNvPr id="1030" name="Picture 6" descr="Hands forming heart shap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67306" y="2643182"/>
            <a:ext cx="1785950" cy="1714512"/>
          </a:xfrm>
          <a:prstGeom prst="rect">
            <a:avLst/>
          </a:prstGeom>
          <a:noFill/>
        </p:spPr>
      </p:pic>
      <p:sp>
        <p:nvSpPr>
          <p:cNvPr id="7" name="Curved Right Arrow 6"/>
          <p:cNvSpPr/>
          <p:nvPr/>
        </p:nvSpPr>
        <p:spPr>
          <a:xfrm>
            <a:off x="3167042" y="2357430"/>
            <a:ext cx="1143008" cy="328614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urved Left Arrow 7"/>
          <p:cNvSpPr/>
          <p:nvPr/>
        </p:nvSpPr>
        <p:spPr>
          <a:xfrm flipV="1">
            <a:off x="8239140" y="2214554"/>
            <a:ext cx="1285884" cy="342902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032" name="Picture 8" descr="&amp;Kcy;&amp;acy;&amp;rcy;&amp;tcy;&amp;icy;&amp;ncy;&amp;kcy;&amp;icy; &amp;pcy;&amp;ocy; &amp;zcy;&amp;acy;&amp;pcy;&amp;rcy;&amp;ocy;&amp;scy;&amp;ucy; brain cliparts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5024430" y="428605"/>
            <a:ext cx="2152650" cy="21240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58427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SR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v-LV" dirty="0" smtClean="0"/>
          </a:p>
          <a:p>
            <a:r>
              <a:rPr lang="lv-LV" sz="4400" dirty="0"/>
              <a:t>Skolēnu radošuma pilnveide līdzdarbojoties un sadarbojoties</a:t>
            </a:r>
          </a:p>
        </p:txBody>
      </p:sp>
    </p:spTree>
    <p:extLst>
      <p:ext uri="{BB962C8B-B14F-4D97-AF65-F5344CB8AC3E}">
        <p14:creationId xmlns:p14="http://schemas.microsoft.com/office/powerpoint/2010/main" val="345722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1.Uzdevums (JU)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1981200" y="1600200"/>
          <a:ext cx="8229600" cy="37576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57626">
                <a:tc>
                  <a:txBody>
                    <a:bodyPr/>
                    <a:lstStyle/>
                    <a:p>
                      <a:r>
                        <a:rPr lang="lv-LV" dirty="0" smtClean="0"/>
                        <a:t> </a:t>
                      </a:r>
                      <a:r>
                        <a:rPr lang="lv-LV" sz="2800" dirty="0" smtClean="0"/>
                        <a:t>Vizualizē</a:t>
                      </a:r>
                      <a:r>
                        <a:rPr lang="lv-LV" sz="2800" baseline="0" dirty="0" smtClean="0"/>
                        <a:t> sava stāsta galveno tēlu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lv-LV" sz="2400" dirty="0" smtClean="0"/>
                        <a:t>Izgriez no melna papīra fonu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lv-LV" sz="2400" dirty="0" smtClean="0"/>
                        <a:t>Izplēs no</a:t>
                      </a:r>
                      <a:r>
                        <a:rPr lang="lv-LV" sz="2400" baseline="0" dirty="0" smtClean="0"/>
                        <a:t> sudrabotā papīra  spoku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lv-LV" sz="2400" baseline="0" dirty="0" smtClean="0"/>
                        <a:t>Pielīmē to pie lapas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lv-LV" sz="2400" baseline="0" dirty="0" smtClean="0"/>
                        <a:t>Papildini to ar  dažām detaļām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lv-LV" sz="2400" baseline="0" dirty="0" smtClean="0"/>
                        <a:t>Izdomā un pieraksti šī tēla  3 spilgtākās īpašības, kuras tev būs nozīmīgas  jaunradītajā stāstā.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3308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Nodarbības mērķis</a:t>
            </a:r>
            <a:endParaRPr lang="lv-LV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Iepazīties ar divām no četrām skolotājiem izvirzītajām prasībām stundas organizēšanā:</a:t>
            </a:r>
          </a:p>
          <a:p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skaidra </a:t>
            </a:r>
            <a:r>
              <a:rPr lang="lv-LV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skolēnam sasniedzamā rezultāta (SR) </a:t>
            </a:r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izvirzīšana;</a:t>
            </a:r>
          </a:p>
          <a:p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produktīvu </a:t>
            </a:r>
            <a:r>
              <a:rPr lang="lv-LV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daudzveidīgu jēgpilnu </a:t>
            </a:r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uzdevumu (JU) piedāvāšana stundā.</a:t>
            </a:r>
          </a:p>
          <a:p>
            <a:pPr marL="0" indent="0">
              <a:buNone/>
            </a:pPr>
            <a:endParaRPr lang="lv-LV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Apzināties esošās zināšanas un prasmes, lai noteiktu savas mācīšanās vajadzības.</a:t>
            </a:r>
            <a:endParaRPr lang="lv-LV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023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/>
              <a:t>Novērtē savu radīto tēlu ar zvaigznēm.</a:t>
            </a:r>
          </a:p>
          <a:p>
            <a:r>
              <a:rPr lang="lv-LV" dirty="0" smtClean="0"/>
              <a:t>Palūdz to izdarīt  arī kādam klasesbiedram.</a:t>
            </a:r>
          </a:p>
          <a:p>
            <a:endParaRPr lang="lv-LV" dirty="0" smtClean="0"/>
          </a:p>
          <a:p>
            <a:endParaRPr lang="lv-LV" dirty="0" smtClean="0"/>
          </a:p>
          <a:p>
            <a:pPr>
              <a:buNone/>
            </a:pPr>
            <a:endParaRPr lang="lv-LV" dirty="0" smtClean="0"/>
          </a:p>
          <a:p>
            <a:endParaRPr lang="lv-LV" dirty="0" smtClean="0"/>
          </a:p>
          <a:p>
            <a:pPr>
              <a:buNone/>
            </a:pPr>
            <a:r>
              <a:rPr lang="lv-LV" dirty="0" smtClean="0"/>
              <a:t>               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8000" y="3714752"/>
          <a:ext cx="6096000" cy="12858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6429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394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Pirms 2.uzdevuma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/>
              <a:t>Instrukcija melnraksta un tīrraksta veidošanai, kas būtu jāņem vērā, tos rakstot.</a:t>
            </a:r>
          </a:p>
          <a:p>
            <a:pPr>
              <a:buNone/>
            </a:pPr>
            <a:endParaRPr lang="lv-LV" dirty="0" smtClean="0"/>
          </a:p>
          <a:p>
            <a:pPr>
              <a:buNone/>
            </a:pPr>
            <a:r>
              <a:rPr lang="lv-LV" dirty="0" smtClean="0"/>
              <a:t>    Pašu skolēnu veidotā + skolotāja piedāvātā.</a:t>
            </a:r>
          </a:p>
          <a:p>
            <a:pPr>
              <a:buNone/>
            </a:pPr>
            <a:r>
              <a:rPr lang="lv-LV" sz="1800" dirty="0"/>
              <a:t>                </a:t>
            </a:r>
          </a:p>
          <a:p>
            <a:pPr>
              <a:buNone/>
            </a:pPr>
            <a:r>
              <a:rPr lang="lv-LV" sz="1800" dirty="0"/>
              <a:t>                              Instrukcija melnrakstam                   Instrukcija tīrrakstam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Vertical Scroll 4"/>
          <p:cNvSpPr/>
          <p:nvPr/>
        </p:nvSpPr>
        <p:spPr>
          <a:xfrm>
            <a:off x="3667108" y="4643446"/>
            <a:ext cx="1747652" cy="1571636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Vertical Scroll 5"/>
          <p:cNvSpPr/>
          <p:nvPr/>
        </p:nvSpPr>
        <p:spPr>
          <a:xfrm>
            <a:off x="6596066" y="4643446"/>
            <a:ext cx="1747652" cy="1571628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109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2.Uzdevums (JU)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/>
              <a:t>Mēģinot fiksēt spoku stāsta darbības vietu, laiku citas darbojošās personas un galveno konfliktu, raksti sava stāsta melnrakstu!</a:t>
            </a:r>
          </a:p>
          <a:p>
            <a:r>
              <a:rPr lang="lv-LV" dirty="0" smtClean="0"/>
              <a:t>Pēc melnraksta uzrakstīšanas 2 klasesbiedri uzraksta komentāru ( 20-30 vārdi) tavam darbam un iekrāso emociju, kuru raisa tavs spoku stāsts. (Piem., bailes- sarkana krāsa)</a:t>
            </a:r>
          </a:p>
          <a:p>
            <a:pPr>
              <a:buNone/>
            </a:pPr>
            <a:r>
              <a:rPr lang="lv-LV" dirty="0" smtClean="0"/>
              <a:t>              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738546" y="5500702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4952992" y="5500702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167438" y="5500702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381884" y="5500702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8667768" y="5500702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0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v-LV" dirty="0" smtClean="0"/>
              <a:t>Skolēni kopā ar skolotāju veido scenāriju spoku stāstu prezentēšanas stundai.</a:t>
            </a:r>
          </a:p>
          <a:p>
            <a:pPr>
              <a:buNone/>
            </a:pPr>
            <a:r>
              <a:rPr lang="lv-LV" dirty="0" smtClean="0"/>
              <a:t>     </a:t>
            </a:r>
            <a:r>
              <a:rPr lang="lv-LV" dirty="0" smtClean="0">
                <a:solidFill>
                  <a:schemeClr val="accent2">
                    <a:lumMod val="75000"/>
                  </a:schemeClr>
                </a:solidFill>
              </a:rPr>
              <a:t>Skolēnu ierosinājums:</a:t>
            </a:r>
          </a:p>
          <a:p>
            <a:r>
              <a:rPr lang="lv-LV" dirty="0" smtClean="0"/>
              <a:t>Stunda notiek tumšā telpā, sveču gaismā, sēžot uz spilventiņiem aplī. Stundas sākumā noskatās īsu animācijas filmu ar spoku piedalīšanos atmosfēras radīšanai.</a:t>
            </a:r>
          </a:p>
          <a:p>
            <a:r>
              <a:rPr lang="lv-LV" dirty="0" smtClean="0"/>
              <a:t>Skolēni mājās raksta sava spoku stāsta tīrrakstu un gatavojas tā prezentēšanai!</a:t>
            </a:r>
          </a:p>
        </p:txBody>
      </p:sp>
    </p:spTree>
    <p:extLst>
      <p:ext uri="{BB962C8B-B14F-4D97-AF65-F5344CB8AC3E}">
        <p14:creationId xmlns:p14="http://schemas.microsoft.com/office/powerpoint/2010/main" val="392761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lv-LV" dirty="0" smtClean="0"/>
              <a:t> Sasniedzamais rezultātas un jēgpilni uzdevumi ceļā uz kompetenču izglītību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v-LV" dirty="0" smtClean="0">
              <a:solidFill>
                <a:schemeClr val="tx1"/>
              </a:solidFill>
            </a:endParaRPr>
          </a:p>
          <a:p>
            <a:r>
              <a:rPr lang="lv-LV" dirty="0" smtClean="0">
                <a:solidFill>
                  <a:schemeClr val="tx1"/>
                </a:solidFill>
              </a:rPr>
              <a:t> Matemātika </a:t>
            </a:r>
            <a:r>
              <a:rPr lang="lv-LV" dirty="0"/>
              <a:t>9</a:t>
            </a:r>
            <a:r>
              <a:rPr lang="lv-LV" dirty="0" smtClean="0">
                <a:solidFill>
                  <a:schemeClr val="tx1"/>
                </a:solidFill>
              </a:rPr>
              <a:t>.klasei</a:t>
            </a:r>
          </a:p>
          <a:p>
            <a:r>
              <a:rPr lang="lv-LV" dirty="0" smtClean="0">
                <a:solidFill>
                  <a:schemeClr val="tx1"/>
                </a:solidFill>
              </a:rPr>
              <a:t> Tēma “ Kvadrātfunkcija”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80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 Mācību process pirms kāda laika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484" y="1789100"/>
            <a:ext cx="9899879" cy="1528866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502" y="3684483"/>
            <a:ext cx="10987026" cy="1018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87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dirty="0" smtClean="0"/>
              <a:t>Akcentu maiņa mācību procesā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v-LV" sz="4000" b="1" dirty="0" smtClean="0"/>
              <a:t>Mācīšanās </a:t>
            </a:r>
            <a:r>
              <a:rPr lang="lv-LV" sz="4000" b="1" dirty="0"/>
              <a:t>darbībā</a:t>
            </a:r>
            <a:endParaRPr lang="lv-LV" dirty="0" smtClean="0"/>
          </a:p>
          <a:p>
            <a:pPr marL="0" indent="0">
              <a:buNone/>
            </a:pPr>
            <a:endParaRPr lang="lv-LV" dirty="0" smtClean="0"/>
          </a:p>
          <a:p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353" y="2742688"/>
            <a:ext cx="9899879" cy="152886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46631"/>
            <a:ext cx="10987026" cy="1018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58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376990" cy="4845377"/>
          </a:xfr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4045" y="1"/>
            <a:ext cx="5947955" cy="394272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2272" y="2536114"/>
            <a:ext cx="4695961" cy="4407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17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lv-LV" dirty="0" smtClean="0"/>
          </a:p>
          <a:p>
            <a:pPr marL="0" indent="0">
              <a:buNone/>
            </a:pPr>
            <a:endParaRPr lang="lv-LV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374"/>
          <a:stretch/>
        </p:blipFill>
        <p:spPr>
          <a:xfrm>
            <a:off x="2375555" y="3494544"/>
            <a:ext cx="6116232" cy="31351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29149"/>
            <a:ext cx="10058400" cy="2792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35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Darbs 4 grupās </a:t>
            </a:r>
            <a:endParaRPr lang="lv-LV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838200" y="2097474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lv-LV" dirty="0" smtClean="0"/>
              <a:t>1. 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Katrs atcerieties vienas nesen vadītas stundas mērķi – skolēnam sasniedzamo rezultātu!</a:t>
            </a:r>
          </a:p>
          <a:p>
            <a:pPr marL="0" indent="0">
              <a:buNone/>
            </a:pP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Pusotras minūtes laikā pastāstiet grupas biedriem par vienu, jūsuprāt,  jēgpilnu uzdevumu, ko piedāvājāt vai varētu piedāvāt skolēniem, lai sasniegtu šo mērķi!</a:t>
            </a:r>
          </a:p>
          <a:p>
            <a:pPr marL="0" indent="0">
              <a:buNone/>
            </a:pP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Izvēlieties no grupas vienu pozitīvu piemēru un pastāstiet to citiem (laiks – 1,5 min.)!</a:t>
            </a: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11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825137" y="456565"/>
            <a:ext cx="10515600" cy="1325563"/>
          </a:xfrm>
        </p:spPr>
        <p:txBody>
          <a:bodyPr/>
          <a:lstStyle/>
          <a:p>
            <a:pPr algn="ctr"/>
            <a:r>
              <a:rPr lang="lv-LV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Mācību stundas norises posmi</a:t>
            </a:r>
            <a:endParaRPr lang="lv-LV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838200" y="2066404"/>
            <a:ext cx="10983686" cy="3928033"/>
          </a:xfrm>
        </p:spPr>
        <p:txBody>
          <a:bodyPr>
            <a:noAutofit/>
          </a:bodyPr>
          <a:lstStyle/>
          <a:p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Skaidra skolēnam sasniedzamā rezultāta (SR) izvirzīšana.  </a:t>
            </a:r>
          </a:p>
          <a:p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Produktīvu un daudzveidīgu jēgpilnu uzdevumu, kas vērsti uz SR, izvēlēšanās un piedāvāšana stundā, sniedzot skolēniem nepieciešamo atbalstu.</a:t>
            </a:r>
          </a:p>
          <a:p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Attīstošas atgriezeniskās saites (AS) nodrošināšana.</a:t>
            </a:r>
          </a:p>
          <a:p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Skolēnu domāšanas par savu mācīšanos vadīšana.</a:t>
            </a:r>
            <a:endParaRPr lang="lv-LV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859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 </a:t>
            </a:r>
            <a:endParaRPr lang="lv-LV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79" b="9865"/>
          <a:stretch/>
        </p:blipFill>
        <p:spPr>
          <a:xfrm>
            <a:off x="2573383" y="435520"/>
            <a:ext cx="6035040" cy="6012503"/>
          </a:xfrm>
        </p:spPr>
      </p:pic>
    </p:spTree>
    <p:extLst>
      <p:ext uri="{BB962C8B-B14F-4D97-AF65-F5344CB8AC3E}">
        <p14:creationId xmlns:p14="http://schemas.microsoft.com/office/powerpoint/2010/main" val="188605560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0138" y="223095"/>
            <a:ext cx="6208756" cy="6319628"/>
          </a:xfrm>
        </p:spPr>
      </p:pic>
    </p:spTree>
    <p:extLst>
      <p:ext uri="{BB962C8B-B14F-4D97-AF65-F5344CB8AC3E}">
        <p14:creationId xmlns:p14="http://schemas.microsoft.com/office/powerpoint/2010/main" val="276945541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65" t="11172" r="20480" b="13121"/>
          <a:stretch/>
        </p:blipFill>
        <p:spPr bwMode="auto">
          <a:xfrm>
            <a:off x="1882203" y="188259"/>
            <a:ext cx="8095513" cy="63256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3503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v-LV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Skaidra  sasniedzamā rezultāta izvirzīšana</a:t>
            </a:r>
            <a:endParaRPr lang="lv-LV" b="1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825137" y="1604968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lv-LV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Sasniedzamā rezultāta principi:</a:t>
            </a:r>
          </a:p>
          <a:p>
            <a:r>
              <a:rPr lang="lv-LV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ticams</a:t>
            </a:r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stundā reāli sasniedzams;</a:t>
            </a:r>
          </a:p>
          <a:p>
            <a:r>
              <a:rPr lang="lv-LV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būtisks</a:t>
            </a:r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ved uz dziļāku izpratni un ir kontekstā ar mācību priekšmeta programmu;</a:t>
            </a:r>
          </a:p>
          <a:p>
            <a:r>
              <a:rPr lang="lv-LV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jēgpilns</a:t>
            </a:r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skolēnam ir saprotams, ko tas dod, ja viņš to zina/prot;</a:t>
            </a:r>
          </a:p>
          <a:p>
            <a:r>
              <a:rPr lang="lv-LV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izmērāms</a:t>
            </a:r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ir iespējams pārliecināties par to, ka tas ir sasniegts;</a:t>
            </a:r>
          </a:p>
          <a:p>
            <a:r>
              <a:rPr lang="lv-LV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aktīvs</a:t>
            </a:r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vērsts uz darbību, jo mēs mācāmies caur aktivitātēm.</a:t>
            </a:r>
          </a:p>
          <a:p>
            <a:pPr marL="0" indent="0">
              <a:buNone/>
            </a:pPr>
            <a:endParaRPr lang="lv-LV" sz="3200" dirty="0"/>
          </a:p>
        </p:txBody>
      </p:sp>
    </p:spTree>
    <p:extLst>
      <p:ext uri="{BB962C8B-B14F-4D97-AF65-F5344CB8AC3E}">
        <p14:creationId xmlns:p14="http://schemas.microsoft.com/office/powerpoint/2010/main" val="393738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9144000" y="1120232"/>
            <a:ext cx="2571206" cy="4351338"/>
          </a:xfrm>
          <a:ln>
            <a:solidFill>
              <a:srgbClr val="00206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lv-LV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lv-LV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ticams</a:t>
            </a:r>
            <a:r>
              <a:rPr lang="lv-LV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r>
              <a:rPr lang="lv-LV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būtisks</a:t>
            </a:r>
            <a:r>
              <a:rPr lang="lv-LV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r>
              <a:rPr lang="lv-LV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jēgpilns</a:t>
            </a:r>
            <a:r>
              <a:rPr lang="lv-LV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r>
              <a:rPr lang="lv-LV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izmērāms</a:t>
            </a:r>
            <a:r>
              <a:rPr lang="lv-LV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r>
              <a:rPr lang="lv-LV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aktīvs</a:t>
            </a:r>
            <a:r>
              <a:rPr lang="lv-LV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>
              <a:buNone/>
            </a:pPr>
            <a:endParaRPr lang="lv-LV" dirty="0"/>
          </a:p>
        </p:txBody>
      </p:sp>
      <p:sp>
        <p:nvSpPr>
          <p:cNvPr id="5" name="Virsraksts 1"/>
          <p:cNvSpPr>
            <a:spLocks noGrp="1"/>
          </p:cNvSpPr>
          <p:nvPr>
            <p:ph type="title"/>
          </p:nvPr>
        </p:nvSpPr>
        <p:spPr>
          <a:xfrm>
            <a:off x="185058" y="195308"/>
            <a:ext cx="10515600" cy="1325563"/>
          </a:xfrm>
        </p:spPr>
        <p:txBody>
          <a:bodyPr/>
          <a:lstStyle/>
          <a:p>
            <a:pPr algn="ctr"/>
            <a:r>
              <a:rPr lang="lv-LV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Nodarbības mērķis</a:t>
            </a:r>
            <a:endParaRPr lang="lv-LV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atura vietturis 2"/>
          <p:cNvSpPr txBox="1">
            <a:spLocks/>
          </p:cNvSpPr>
          <p:nvPr/>
        </p:nvSpPr>
        <p:spPr>
          <a:xfrm>
            <a:off x="407126" y="1250860"/>
            <a:ext cx="8736874" cy="49670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Iepazīties ar divām no četrām skolotājiem izvirzītajām prasībām stundas organizēšanā:</a:t>
            </a:r>
          </a:p>
          <a:p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skaidra skolēnam sasniedzamā rezultāta (SR) izvirzīšana;</a:t>
            </a:r>
          </a:p>
          <a:p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produktīvu un daudzveidīgu jēgpilnu uzdevumu (JU) piedāvāšana stundā.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lv-LV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Apzināties esošās zināšanas un prasmes, lai noteiktu savas mācīšanās vajadzības.</a:t>
            </a:r>
            <a:endParaRPr lang="lv-LV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055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Piemērs</a:t>
            </a:r>
            <a:endParaRPr lang="lv-LV" b="1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838200" y="1507524"/>
            <a:ext cx="10515600" cy="4669439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lv-LV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Standarta prasība: </a:t>
            </a:r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Tortes pagatavošana.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lv-LV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lv-LV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661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Piemērs</a:t>
            </a:r>
            <a:endParaRPr lang="lv-LV" b="1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838200" y="1507524"/>
            <a:ext cx="10515600" cy="4669439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lv-LV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Standarta prasība: </a:t>
            </a:r>
            <a:r>
              <a:rPr lang="lv-LV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Tortes pagatavošana</a:t>
            </a:r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lv-LV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lv-LV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atura vietturis 2"/>
          <p:cNvSpPr txBox="1">
            <a:spLocks/>
          </p:cNvSpPr>
          <p:nvPr/>
        </p:nvSpPr>
        <p:spPr>
          <a:xfrm>
            <a:off x="838200" y="2575854"/>
            <a:ext cx="10515600" cy="4534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lv-LV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lv-LV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Saskaldīt</a:t>
            </a:r>
            <a:r>
              <a:rPr lang="lv-LV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vienu standartā noteikto sasniedzamā rezultāta prasību</a:t>
            </a:r>
            <a:r>
              <a:rPr lang="lv-LV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lv-LV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Vienoties par </a:t>
            </a:r>
            <a:r>
              <a:rPr lang="lv-LV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skolēnam sasniedzamu rezultātu pirmajai</a:t>
            </a:r>
            <a:r>
              <a:rPr lang="lv-LV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mācību stundai</a:t>
            </a:r>
            <a:r>
              <a:rPr lang="lv-LV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lv-LV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Vienoties, kas stundas beigās liecinās par to, ka </a:t>
            </a:r>
            <a:r>
              <a:rPr lang="lv-LV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rezultāts ir sasniegts</a:t>
            </a:r>
            <a:r>
              <a:rPr lang="lv-LV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lv-LV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endParaRPr lang="lv-LV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endParaRPr lang="lv-LV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lv-LV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515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Piemērs</a:t>
            </a:r>
            <a:endParaRPr lang="lv-LV" b="1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838200" y="1507524"/>
            <a:ext cx="10515600" cy="4669439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lv-LV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Standarta prasība: </a:t>
            </a:r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Tortes pagatavošana.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lv-LV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lv-LV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838898" y="3083960"/>
            <a:ext cx="2937091" cy="923330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lv-LV" dirty="0">
                <a:solidFill>
                  <a:prstClr val="black"/>
                </a:solidFill>
              </a:rPr>
              <a:t>prasme atrast nepieciešamās tortes recepti, ņemot vērā tortes izmaksas</a:t>
            </a:r>
            <a:endParaRPr lang="lv-LV" dirty="0"/>
          </a:p>
        </p:txBody>
      </p:sp>
      <p:sp>
        <p:nvSpPr>
          <p:cNvPr id="5" name="Rectangle 4"/>
          <p:cNvSpPr/>
          <p:nvPr/>
        </p:nvSpPr>
        <p:spPr>
          <a:xfrm>
            <a:off x="5080838" y="4809564"/>
            <a:ext cx="2937091" cy="646331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lv-LV" dirty="0">
                <a:solidFill>
                  <a:prstClr val="black"/>
                </a:solidFill>
              </a:rPr>
              <a:t>prasme </a:t>
            </a:r>
            <a:r>
              <a:rPr lang="lv-LV" dirty="0" smtClean="0">
                <a:solidFill>
                  <a:prstClr val="black"/>
                </a:solidFill>
              </a:rPr>
              <a:t>noteikt </a:t>
            </a:r>
            <a:r>
              <a:rPr lang="lv-LV" dirty="0"/>
              <a:t>gatavošanas ilgumu</a:t>
            </a:r>
          </a:p>
        </p:txBody>
      </p:sp>
      <p:sp>
        <p:nvSpPr>
          <p:cNvPr id="6" name="Rectangle 5"/>
          <p:cNvSpPr/>
          <p:nvPr/>
        </p:nvSpPr>
        <p:spPr>
          <a:xfrm>
            <a:off x="8983060" y="4700039"/>
            <a:ext cx="2937091" cy="369332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lv-LV" dirty="0">
                <a:solidFill>
                  <a:prstClr val="black"/>
                </a:solidFill>
              </a:rPr>
              <a:t>prasme </a:t>
            </a:r>
            <a:r>
              <a:rPr lang="lv-LV" dirty="0" smtClean="0">
                <a:solidFill>
                  <a:prstClr val="black"/>
                </a:solidFill>
              </a:rPr>
              <a:t>noteikt </a:t>
            </a:r>
            <a:r>
              <a:rPr lang="lv-LV" dirty="0" smtClean="0"/>
              <a:t>izmēru</a:t>
            </a:r>
            <a:endParaRPr lang="lv-LV" dirty="0"/>
          </a:p>
        </p:txBody>
      </p:sp>
      <p:sp>
        <p:nvSpPr>
          <p:cNvPr id="7" name="Rectangle 6"/>
          <p:cNvSpPr/>
          <p:nvPr/>
        </p:nvSpPr>
        <p:spPr>
          <a:xfrm>
            <a:off x="304497" y="4161561"/>
            <a:ext cx="2937091" cy="646331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lv-LV" dirty="0" smtClean="0">
                <a:solidFill>
                  <a:prstClr val="black"/>
                </a:solidFill>
              </a:rPr>
              <a:t> </a:t>
            </a:r>
            <a:r>
              <a:rPr lang="lv-LV" dirty="0"/>
              <a:t>prasme nopirkt nepieciešamās sastāvdaļas</a:t>
            </a:r>
          </a:p>
        </p:txBody>
      </p:sp>
      <p:sp>
        <p:nvSpPr>
          <p:cNvPr id="8" name="Rectangle 7"/>
          <p:cNvSpPr/>
          <p:nvPr/>
        </p:nvSpPr>
        <p:spPr>
          <a:xfrm>
            <a:off x="2143747" y="2807123"/>
            <a:ext cx="2937091" cy="369332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lv-LV" dirty="0">
                <a:solidFill>
                  <a:prstClr val="black"/>
                </a:solidFill>
              </a:rPr>
              <a:t>prasme </a:t>
            </a:r>
            <a:r>
              <a:rPr lang="lv-LV" dirty="0" smtClean="0">
                <a:solidFill>
                  <a:prstClr val="black"/>
                </a:solidFill>
              </a:rPr>
              <a:t> </a:t>
            </a:r>
            <a:r>
              <a:rPr lang="lv-LV" dirty="0"/>
              <a:t>sasist olas</a:t>
            </a:r>
          </a:p>
        </p:txBody>
      </p:sp>
      <p:sp>
        <p:nvSpPr>
          <p:cNvPr id="9" name="Rectangle 8"/>
          <p:cNvSpPr/>
          <p:nvPr/>
        </p:nvSpPr>
        <p:spPr>
          <a:xfrm>
            <a:off x="3612292" y="3838395"/>
            <a:ext cx="2937091" cy="646331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lv-LV" dirty="0">
                <a:solidFill>
                  <a:prstClr val="black"/>
                </a:solidFill>
              </a:rPr>
              <a:t>prasme </a:t>
            </a:r>
            <a:r>
              <a:rPr lang="lv-LV" dirty="0" smtClean="0">
                <a:solidFill>
                  <a:prstClr val="black"/>
                </a:solidFill>
              </a:rPr>
              <a:t> </a:t>
            </a:r>
            <a:r>
              <a:rPr lang="lv-LV" dirty="0"/>
              <a:t>atdalīt dzeltenumu no baltuma</a:t>
            </a:r>
          </a:p>
        </p:txBody>
      </p:sp>
      <p:sp>
        <p:nvSpPr>
          <p:cNvPr id="10" name="Rectangle 9"/>
          <p:cNvSpPr/>
          <p:nvPr/>
        </p:nvSpPr>
        <p:spPr>
          <a:xfrm>
            <a:off x="563989" y="3352725"/>
            <a:ext cx="2937091" cy="646331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lv-LV" dirty="0">
                <a:solidFill>
                  <a:prstClr val="black"/>
                </a:solidFill>
              </a:rPr>
              <a:t>prasme </a:t>
            </a:r>
            <a:r>
              <a:rPr lang="lv-LV" dirty="0" smtClean="0">
                <a:solidFill>
                  <a:prstClr val="black"/>
                </a:solidFill>
              </a:rPr>
              <a:t> </a:t>
            </a:r>
            <a:r>
              <a:rPr lang="lv-LV" dirty="0"/>
              <a:t>sajaukt visas sastāvdaļas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754725" y="4282022"/>
            <a:ext cx="2937091" cy="369332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lv-LV" dirty="0">
                <a:solidFill>
                  <a:prstClr val="black"/>
                </a:solidFill>
              </a:rPr>
              <a:t>prasme </a:t>
            </a:r>
            <a:r>
              <a:rPr lang="lv-LV" dirty="0" smtClean="0">
                <a:solidFill>
                  <a:prstClr val="black"/>
                </a:solidFill>
              </a:rPr>
              <a:t> </a:t>
            </a:r>
            <a:r>
              <a:rPr lang="lv-LV" dirty="0"/>
              <a:t>ieliet masu veidnē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466034" y="5011422"/>
            <a:ext cx="2937091" cy="369332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lv-LV" dirty="0">
                <a:solidFill>
                  <a:prstClr val="black"/>
                </a:solidFill>
              </a:rPr>
              <a:t>prasme </a:t>
            </a:r>
            <a:r>
              <a:rPr lang="lv-LV" dirty="0" smtClean="0">
                <a:solidFill>
                  <a:prstClr val="black"/>
                </a:solidFill>
              </a:rPr>
              <a:t> </a:t>
            </a:r>
            <a:r>
              <a:rPr lang="lv-LV" dirty="0"/>
              <a:t>izcept biskvītu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720574" y="3029559"/>
            <a:ext cx="2937091" cy="646331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lv-LV" dirty="0">
                <a:solidFill>
                  <a:prstClr val="black"/>
                </a:solidFill>
              </a:rPr>
              <a:t>prasme </a:t>
            </a:r>
            <a:r>
              <a:rPr lang="lv-LV" dirty="0" smtClean="0">
                <a:solidFill>
                  <a:prstClr val="black"/>
                </a:solidFill>
              </a:rPr>
              <a:t> </a:t>
            </a:r>
            <a:r>
              <a:rPr lang="lv-LV" dirty="0"/>
              <a:t>sagatavot krēmu un izrotāt </a:t>
            </a:r>
            <a:r>
              <a:rPr lang="lv-LV" dirty="0" smtClean="0"/>
              <a:t>torti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88355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516921142"/>
              </p:ext>
            </p:extLst>
          </p:nvPr>
        </p:nvGraphicFramePr>
        <p:xfrm>
          <a:off x="561545" y="2879123"/>
          <a:ext cx="10856098" cy="37781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/>
          <p:cNvSpPr/>
          <p:nvPr/>
        </p:nvSpPr>
        <p:spPr>
          <a:xfrm>
            <a:off x="8838898" y="421665"/>
            <a:ext cx="2937091" cy="923330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lv-LV" dirty="0">
                <a:solidFill>
                  <a:prstClr val="black"/>
                </a:solidFill>
              </a:rPr>
              <a:t>prasme atrast nepieciešamās tortes recepti, ņemot vērā tortes izmaksas</a:t>
            </a:r>
            <a:endParaRPr lang="lv-LV" dirty="0"/>
          </a:p>
        </p:txBody>
      </p:sp>
      <p:sp>
        <p:nvSpPr>
          <p:cNvPr id="9" name="Rectangle 8"/>
          <p:cNvSpPr/>
          <p:nvPr/>
        </p:nvSpPr>
        <p:spPr>
          <a:xfrm>
            <a:off x="5080838" y="2147269"/>
            <a:ext cx="2937091" cy="646331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lv-LV" dirty="0">
                <a:solidFill>
                  <a:prstClr val="black"/>
                </a:solidFill>
              </a:rPr>
              <a:t>prasme </a:t>
            </a:r>
            <a:r>
              <a:rPr lang="lv-LV" dirty="0" smtClean="0">
                <a:solidFill>
                  <a:prstClr val="black"/>
                </a:solidFill>
              </a:rPr>
              <a:t>noteikt </a:t>
            </a:r>
            <a:r>
              <a:rPr lang="lv-LV" dirty="0"/>
              <a:t>gatavošanas ilgumu</a:t>
            </a:r>
          </a:p>
        </p:txBody>
      </p:sp>
      <p:sp>
        <p:nvSpPr>
          <p:cNvPr id="10" name="Rectangle 9"/>
          <p:cNvSpPr/>
          <p:nvPr/>
        </p:nvSpPr>
        <p:spPr>
          <a:xfrm>
            <a:off x="8983060" y="2101102"/>
            <a:ext cx="2937091" cy="369332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lv-LV" dirty="0">
                <a:solidFill>
                  <a:prstClr val="black"/>
                </a:solidFill>
              </a:rPr>
              <a:t>prasme </a:t>
            </a:r>
            <a:r>
              <a:rPr lang="lv-LV" dirty="0" smtClean="0">
                <a:solidFill>
                  <a:prstClr val="black"/>
                </a:solidFill>
              </a:rPr>
              <a:t>noteikt </a:t>
            </a:r>
            <a:r>
              <a:rPr lang="lv-LV" dirty="0" smtClean="0"/>
              <a:t>izmēru</a:t>
            </a:r>
            <a:endParaRPr lang="lv-LV" dirty="0"/>
          </a:p>
        </p:txBody>
      </p:sp>
      <p:sp>
        <p:nvSpPr>
          <p:cNvPr id="11" name="Rectangle 10"/>
          <p:cNvSpPr/>
          <p:nvPr/>
        </p:nvSpPr>
        <p:spPr>
          <a:xfrm>
            <a:off x="304497" y="1499266"/>
            <a:ext cx="2937091" cy="646331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lv-LV" dirty="0" smtClean="0">
                <a:solidFill>
                  <a:prstClr val="black"/>
                </a:solidFill>
              </a:rPr>
              <a:t> </a:t>
            </a:r>
            <a:r>
              <a:rPr lang="lv-LV" dirty="0"/>
              <a:t>prasme nopirkt nepieciešamās sastāvdaļas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143747" y="144828"/>
            <a:ext cx="2937091" cy="369332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lv-LV" dirty="0">
                <a:solidFill>
                  <a:prstClr val="black"/>
                </a:solidFill>
              </a:rPr>
              <a:t>prasme </a:t>
            </a:r>
            <a:r>
              <a:rPr lang="lv-LV" dirty="0" smtClean="0">
                <a:solidFill>
                  <a:prstClr val="black"/>
                </a:solidFill>
              </a:rPr>
              <a:t> </a:t>
            </a:r>
            <a:r>
              <a:rPr lang="lv-LV" dirty="0"/>
              <a:t>sasist olas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612292" y="1176100"/>
            <a:ext cx="2937091" cy="646331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lv-LV" dirty="0">
                <a:solidFill>
                  <a:prstClr val="black"/>
                </a:solidFill>
              </a:rPr>
              <a:t>prasme </a:t>
            </a:r>
            <a:r>
              <a:rPr lang="lv-LV" dirty="0" smtClean="0">
                <a:solidFill>
                  <a:prstClr val="black"/>
                </a:solidFill>
              </a:rPr>
              <a:t> </a:t>
            </a:r>
            <a:r>
              <a:rPr lang="lv-LV" dirty="0"/>
              <a:t>atdalīt dzeltenumu no baltuma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63989" y="690430"/>
            <a:ext cx="2937091" cy="646331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lv-LV" dirty="0">
                <a:solidFill>
                  <a:prstClr val="black"/>
                </a:solidFill>
              </a:rPr>
              <a:t>prasme </a:t>
            </a:r>
            <a:r>
              <a:rPr lang="lv-LV" dirty="0" smtClean="0">
                <a:solidFill>
                  <a:prstClr val="black"/>
                </a:solidFill>
              </a:rPr>
              <a:t> </a:t>
            </a:r>
            <a:r>
              <a:rPr lang="lv-LV" dirty="0"/>
              <a:t>sajaukt visas sastāvdaļas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754725" y="1619727"/>
            <a:ext cx="2937091" cy="369332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lv-LV" dirty="0">
                <a:solidFill>
                  <a:prstClr val="black"/>
                </a:solidFill>
              </a:rPr>
              <a:t>prasme </a:t>
            </a:r>
            <a:r>
              <a:rPr lang="lv-LV" dirty="0" smtClean="0">
                <a:solidFill>
                  <a:prstClr val="black"/>
                </a:solidFill>
              </a:rPr>
              <a:t> </a:t>
            </a:r>
            <a:r>
              <a:rPr lang="lv-LV" dirty="0"/>
              <a:t>ieliet masu veidnē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466034" y="2349127"/>
            <a:ext cx="2937091" cy="369332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lv-LV" dirty="0">
                <a:solidFill>
                  <a:prstClr val="black"/>
                </a:solidFill>
              </a:rPr>
              <a:t>prasme </a:t>
            </a:r>
            <a:r>
              <a:rPr lang="lv-LV" dirty="0" smtClean="0">
                <a:solidFill>
                  <a:prstClr val="black"/>
                </a:solidFill>
              </a:rPr>
              <a:t> </a:t>
            </a:r>
            <a:r>
              <a:rPr lang="lv-LV" dirty="0"/>
              <a:t>izcept biskvītu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720574" y="367264"/>
            <a:ext cx="2937091" cy="646331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lv-LV" dirty="0">
                <a:solidFill>
                  <a:prstClr val="black"/>
                </a:solidFill>
              </a:rPr>
              <a:t>prasme </a:t>
            </a:r>
            <a:r>
              <a:rPr lang="lv-LV" dirty="0" smtClean="0">
                <a:solidFill>
                  <a:prstClr val="black"/>
                </a:solidFill>
              </a:rPr>
              <a:t> </a:t>
            </a:r>
            <a:r>
              <a:rPr lang="lv-LV" dirty="0"/>
              <a:t>sagatavot krēmu un izrotāt </a:t>
            </a:r>
            <a:r>
              <a:rPr lang="lv-LV" dirty="0" smtClean="0"/>
              <a:t>torti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15612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1160</TotalTime>
  <Words>1134</Words>
  <Application>Microsoft Office PowerPoint</Application>
  <PresentationFormat>Widescreen</PresentationFormat>
  <Paragraphs>199</Paragraphs>
  <Slides>32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Calibri</vt:lpstr>
      <vt:lpstr>Calibri Light</vt:lpstr>
      <vt:lpstr>Times New Roman</vt:lpstr>
      <vt:lpstr>Office dizains</vt:lpstr>
      <vt:lpstr> Mācību stundas norises aktualizēšana</vt:lpstr>
      <vt:lpstr>Nodarbības mērķis</vt:lpstr>
      <vt:lpstr>Mācību stundas norises posmi</vt:lpstr>
      <vt:lpstr>Skaidra  sasniedzamā rezultāta izvirzīšana</vt:lpstr>
      <vt:lpstr>Nodarbības mērķis</vt:lpstr>
      <vt:lpstr>Piemērs</vt:lpstr>
      <vt:lpstr>Piemērs</vt:lpstr>
      <vt:lpstr>Piemērs</vt:lpstr>
      <vt:lpstr>PowerPoint Presentation</vt:lpstr>
      <vt:lpstr>PowerPoint Presentation</vt:lpstr>
      <vt:lpstr>Uzdevums grupām </vt:lpstr>
      <vt:lpstr>Standarta prasība</vt:lpstr>
      <vt:lpstr>Produktīvu un jēgpilnu uzdevumu izvēlēšanās (lasītprasme)</vt:lpstr>
      <vt:lpstr> Sasniedzamais rezultātas un jēgpilni uzdevumi ceļā uz kompetenču izglītību</vt:lpstr>
      <vt:lpstr> Mācību process pirms kāda laika</vt:lpstr>
      <vt:lpstr>Akcentu maiņa mācību procesā</vt:lpstr>
      <vt:lpstr>PowerPoint Presentation</vt:lpstr>
      <vt:lpstr>SR</vt:lpstr>
      <vt:lpstr>1.Uzdevums (JU)</vt:lpstr>
      <vt:lpstr>PowerPoint Presentation</vt:lpstr>
      <vt:lpstr>Pirms 2.uzdevuma</vt:lpstr>
      <vt:lpstr>2.Uzdevums (JU)</vt:lpstr>
      <vt:lpstr>PowerPoint Presentation</vt:lpstr>
      <vt:lpstr> Sasniedzamais rezultātas un jēgpilni uzdevumi ceļā uz kompetenču izglītību</vt:lpstr>
      <vt:lpstr> Mācību process pirms kāda laika</vt:lpstr>
      <vt:lpstr>Akcentu maiņa mācību procesā</vt:lpstr>
      <vt:lpstr>PowerPoint Presentation</vt:lpstr>
      <vt:lpstr>PowerPoint Presentation</vt:lpstr>
      <vt:lpstr>Darbs 4 grupās </vt:lpstr>
      <vt:lpstr>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Skolotāju darbību mācību stundā aktualizēšana</dc:title>
  <dc:creator>Acer</dc:creator>
  <cp:lastModifiedBy>skolotajs</cp:lastModifiedBy>
  <cp:revision>81</cp:revision>
  <dcterms:created xsi:type="dcterms:W3CDTF">2017-12-26T19:39:25Z</dcterms:created>
  <dcterms:modified xsi:type="dcterms:W3CDTF">2018-01-04T13:10:51Z</dcterms:modified>
</cp:coreProperties>
</file>